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8"/>
  </p:normalViewPr>
  <p:slideViewPr>
    <p:cSldViewPr snapToGrid="0">
      <p:cViewPr varScale="1">
        <p:scale>
          <a:sx n="58" d="100"/>
          <a:sy n="58" d="100"/>
        </p:scale>
        <p:origin x="37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–Giovanni Mela</a:t>
            </a:r>
          </a:p>
        </p:txBody>
      </p:sp>
      <p:sp>
        <p:nvSpPr>
          <p:cNvPr id="94" name="“Inserisci qui una citazione”."/>
          <p:cNvSpPr txBox="1">
            <a:spLocks noGrp="1"/>
          </p:cNvSpPr>
          <p:nvPr>
            <p:ph type="body" sz="quarter" idx="22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600"/>
            </a:lvl1pPr>
          </a:lstStyle>
          <a:p>
            <a:r>
              <a:t>“Inserisci qui una citazione”.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idx="21"/>
          </p:nvPr>
        </p:nvSpPr>
        <p:spPr>
          <a:xfrm>
            <a:off x="-47625" y="-2540000"/>
            <a:ext cx="24479250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olo Testo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821531"/>
          </a:lstStyle>
          <a:p>
            <a:r>
              <a:t>Titolo Testo</a:t>
            </a:r>
          </a:p>
        </p:txBody>
      </p:sp>
      <p:sp>
        <p:nvSpPr>
          <p:cNvPr id="11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821531">
              <a:spcBef>
                <a:spcPts val="0"/>
              </a:spcBef>
              <a:buSzTx/>
              <a:buNone/>
              <a:defRPr sz="4400"/>
            </a:lvl1pPr>
            <a:lvl2pPr marL="0" indent="228600" algn="ctr" defTabSz="821531">
              <a:spcBef>
                <a:spcPts val="0"/>
              </a:spcBef>
              <a:buSzTx/>
              <a:buNone/>
              <a:defRPr sz="4400"/>
            </a:lvl2pPr>
            <a:lvl3pPr marL="0" indent="457200" algn="ctr" defTabSz="821531">
              <a:spcBef>
                <a:spcPts val="0"/>
              </a:spcBef>
              <a:buSzTx/>
              <a:buNone/>
              <a:defRPr sz="4400"/>
            </a:lvl3pPr>
            <a:lvl4pPr marL="0" indent="685800" algn="ctr" defTabSz="821531">
              <a:spcBef>
                <a:spcPts val="0"/>
              </a:spcBef>
              <a:buSzTx/>
              <a:buNone/>
              <a:defRPr sz="4400"/>
            </a:lvl4pPr>
            <a:lvl5pPr marL="0" indent="914400" algn="ctr" defTabSz="821531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/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Autore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0"/>
              </a:spcBef>
              <a:buSzTx/>
              <a:buNone/>
              <a:defRPr sz="3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Autore e data</a:t>
            </a:r>
          </a:p>
        </p:txBody>
      </p:sp>
      <p:sp>
        <p:nvSpPr>
          <p:cNvPr id="127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 algn="l" defTabSz="2438338">
              <a:lnSpc>
                <a:spcPct val="80000"/>
              </a:lnSpc>
              <a:defRPr sz="11600" b="1" spc="-232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Titolo presentazione</a:t>
            </a:r>
          </a:p>
        </p:txBody>
      </p:sp>
      <p:sp>
        <p:nvSpPr>
          <p:cNvPr id="128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olo Testo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lIns="71437" tIns="71437" rIns="71437" bIns="71437" anchor="b"/>
          <a:lstStyle>
            <a:lvl1pPr defTabSz="821531"/>
          </a:lstStyle>
          <a:p>
            <a:r>
              <a:t>Titolo Testo</a:t>
            </a:r>
          </a:p>
        </p:txBody>
      </p:sp>
      <p:sp>
        <p:nvSpPr>
          <p:cNvPr id="13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lIns="71437" tIns="71437" rIns="71437" bIns="71437" anchor="t"/>
          <a:lstStyle>
            <a:lvl1pPr marL="0" indent="0" algn="ctr" defTabSz="821531">
              <a:spcBef>
                <a:spcPts val="0"/>
              </a:spcBef>
              <a:buSzTx/>
              <a:buNone/>
              <a:defRPr sz="4400"/>
            </a:lvl1pPr>
            <a:lvl2pPr marL="0" indent="228600" algn="ctr" defTabSz="821531">
              <a:spcBef>
                <a:spcPts val="0"/>
              </a:spcBef>
              <a:buSzTx/>
              <a:buNone/>
              <a:defRPr sz="4400"/>
            </a:lvl2pPr>
            <a:lvl3pPr marL="0" indent="457200" algn="ctr" defTabSz="821531">
              <a:spcBef>
                <a:spcPts val="0"/>
              </a:spcBef>
              <a:buSzTx/>
              <a:buNone/>
              <a:defRPr sz="4400"/>
            </a:lvl3pPr>
            <a:lvl4pPr marL="0" indent="685800" algn="ctr" defTabSz="821531">
              <a:spcBef>
                <a:spcPts val="0"/>
              </a:spcBef>
              <a:buSzTx/>
              <a:buNone/>
              <a:defRPr sz="4400"/>
            </a:lvl4pPr>
            <a:lvl5pPr marL="0" indent="914400" algn="ctr" defTabSz="821531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/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176064" y="13084591"/>
            <a:ext cx="504548" cy="48391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olo Testo"/>
          <p:cNvSpPr txBox="1">
            <a:spLocks noGrp="1"/>
          </p:cNvSpPr>
          <p:nvPr>
            <p:ph type="title"/>
          </p:nvPr>
        </p:nvSpPr>
        <p:spPr>
          <a:xfrm>
            <a:off x="4155281" y="357187"/>
            <a:ext cx="16073438" cy="3429001"/>
          </a:xfrm>
          <a:prstGeom prst="rect">
            <a:avLst/>
          </a:prstGeom>
        </p:spPr>
        <p:txBody>
          <a:bodyPr lIns="71437" tIns="71437" rIns="71437" bIns="71437">
            <a:noAutofit/>
          </a:bodyPr>
          <a:lstStyle>
            <a:lvl1pPr algn="l" defTabSz="821531">
              <a:defRPr sz="10000"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5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155281" y="3893343"/>
            <a:ext cx="16073438" cy="8036720"/>
          </a:xfrm>
          <a:prstGeom prst="rect">
            <a:avLst/>
          </a:prstGeom>
        </p:spPr>
        <p:txBody>
          <a:bodyPr lIns="71437" tIns="71437" rIns="71437" bIns="71437">
            <a:noAutofit/>
          </a:bodyPr>
          <a:lstStyle>
            <a:lvl1pPr marL="564444" indent="-564444" defTabSz="821531">
              <a:spcBef>
                <a:spcPts val="3300"/>
              </a:spcBef>
              <a:buSzPct val="30000"/>
              <a:buBlip>
                <a:blip r:embed="rId3"/>
              </a:buBlip>
              <a:defRPr sz="5000"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1008944" indent="-564444" defTabSz="821531">
              <a:spcBef>
                <a:spcPts val="3300"/>
              </a:spcBef>
              <a:buSzPct val="30000"/>
              <a:buBlip>
                <a:blip r:embed="rId3"/>
              </a:buBlip>
              <a:defRPr sz="5000"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453444" indent="-564444" defTabSz="821531">
              <a:spcBef>
                <a:spcPts val="3300"/>
              </a:spcBef>
              <a:buSzPct val="30000"/>
              <a:buBlip>
                <a:blip r:embed="rId3"/>
              </a:buBlip>
              <a:defRPr sz="5000"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97944" indent="-564444" defTabSz="821531">
              <a:spcBef>
                <a:spcPts val="3300"/>
              </a:spcBef>
              <a:buSzPct val="30000"/>
              <a:buBlip>
                <a:blip r:embed="rId3"/>
              </a:buBlip>
              <a:defRPr sz="5000"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342444" indent="-564444" defTabSz="821531">
              <a:spcBef>
                <a:spcPts val="3300"/>
              </a:spcBef>
              <a:buSzPct val="30000"/>
              <a:buBlip>
                <a:blip r:embed="rId3"/>
              </a:buBlip>
              <a:defRPr sz="5000"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0706050" y="13109062"/>
            <a:ext cx="409779" cy="428345"/>
          </a:xfrm>
          <a:prstGeom prst="rect">
            <a:avLst/>
          </a:prstGeom>
        </p:spPr>
        <p:txBody>
          <a:bodyPr lIns="71437" tIns="71437" rIns="71437" bIns="71437"/>
          <a:lstStyle>
            <a:lvl1pPr algn="r" defTabSz="821531">
              <a:defRPr sz="1800" b="1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olo Testo"/>
          <p:cNvSpPr txBox="1">
            <a:spLocks noGrp="1"/>
          </p:cNvSpPr>
          <p:nvPr>
            <p:ph type="title"/>
          </p:nvPr>
        </p:nvSpPr>
        <p:spPr>
          <a:xfrm>
            <a:off x="4155281" y="1928812"/>
            <a:ext cx="15894844" cy="4929188"/>
          </a:xfrm>
          <a:prstGeom prst="rect">
            <a:avLst/>
          </a:prstGeom>
        </p:spPr>
        <p:txBody>
          <a:bodyPr lIns="71437" tIns="71437" rIns="71437" bIns="71437" anchor="b">
            <a:noAutofit/>
          </a:bodyPr>
          <a:lstStyle>
            <a:lvl1pPr algn="l" defTabSz="821531">
              <a:defRPr sz="10000"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Titolo Testo</a:t>
            </a:r>
          </a:p>
        </p:txBody>
      </p:sp>
      <p:sp>
        <p:nvSpPr>
          <p:cNvPr id="162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155281" y="6840140"/>
            <a:ext cx="15894844" cy="4232673"/>
          </a:xfrm>
          <a:prstGeom prst="rect">
            <a:avLst/>
          </a:prstGeom>
        </p:spPr>
        <p:txBody>
          <a:bodyPr lIns="71437" tIns="71437" rIns="71437" bIns="71437" anchor="t">
            <a:noAutofit/>
          </a:bodyPr>
          <a:lstStyle>
            <a:lvl1pPr marL="0" indent="0" defTabSz="821531">
              <a:spcBef>
                <a:spcPts val="1600"/>
              </a:spcBef>
              <a:buSzTx/>
              <a:buNone/>
              <a:defRPr sz="58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indent="0" defTabSz="821531">
              <a:spcBef>
                <a:spcPts val="1600"/>
              </a:spcBef>
              <a:buSzTx/>
              <a:buNone/>
              <a:defRPr sz="58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indent="0" defTabSz="821531">
              <a:spcBef>
                <a:spcPts val="1600"/>
              </a:spcBef>
              <a:buSzTx/>
              <a:buNone/>
              <a:defRPr sz="58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indent="0" defTabSz="821531">
              <a:spcBef>
                <a:spcPts val="1600"/>
              </a:spcBef>
              <a:buSzTx/>
              <a:buNone/>
              <a:defRPr sz="58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indent="0" defTabSz="821531">
              <a:spcBef>
                <a:spcPts val="1600"/>
              </a:spcBef>
              <a:buSzTx/>
              <a:buNone/>
              <a:defRPr sz="580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0706050" y="13109062"/>
            <a:ext cx="409779" cy="428345"/>
          </a:xfrm>
          <a:prstGeom prst="rect">
            <a:avLst/>
          </a:prstGeom>
        </p:spPr>
        <p:txBody>
          <a:bodyPr lIns="71437" tIns="71437" rIns="71437" bIns="71437"/>
          <a:lstStyle>
            <a:lvl1pPr algn="r" defTabSz="821531">
              <a:defRPr sz="1800" b="1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idx="21"/>
          </p:nvPr>
        </p:nvSpPr>
        <p:spPr>
          <a:xfrm>
            <a:off x="2752725" y="-2489200"/>
            <a:ext cx="18840450" cy="12560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idx="21"/>
          </p:nvPr>
        </p:nvSpPr>
        <p:spPr>
          <a:xfrm>
            <a:off x="12407900" y="-2159000"/>
            <a:ext cx="10337800" cy="15506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idx="21"/>
          </p:nvPr>
        </p:nvSpPr>
        <p:spPr>
          <a:xfrm>
            <a:off x="12496800" y="-1485900"/>
            <a:ext cx="10193867" cy="1529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sz="half" idx="21"/>
          </p:nvPr>
        </p:nvSpPr>
        <p:spPr>
          <a:xfrm>
            <a:off x="12344400" y="7112000"/>
            <a:ext cx="10439400" cy="695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half" idx="22"/>
          </p:nvPr>
        </p:nvSpPr>
        <p:spPr>
          <a:xfrm>
            <a:off x="12407900" y="190500"/>
            <a:ext cx="10363200" cy="690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idx="23"/>
          </p:nvPr>
        </p:nvSpPr>
        <p:spPr>
          <a:xfrm>
            <a:off x="1583266" y="-1879600"/>
            <a:ext cx="10414001" cy="1562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5.gif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2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gif"/><Relationship Id="rId7" Type="http://schemas.openxmlformats.org/officeDocument/2006/relationships/image" Target="../media/image2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1.png"/><Relationship Id="rId5" Type="http://schemas.openxmlformats.org/officeDocument/2006/relationships/image" Target="../media/image8.png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5.gi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6.g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OBESITÁ, CHIRURGIA BARIATRICA E REFLUSSO…"/>
          <p:cNvSpPr txBox="1">
            <a:spLocks noGrp="1"/>
          </p:cNvSpPr>
          <p:nvPr>
            <p:ph type="ctrTitle"/>
          </p:nvPr>
        </p:nvSpPr>
        <p:spPr>
          <a:xfrm>
            <a:off x="249454" y="2155250"/>
            <a:ext cx="23885092" cy="4830924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anchor="t">
            <a:noAutofit/>
          </a:bodyPr>
          <a:lstStyle/>
          <a:p>
            <a:pPr algn="l">
              <a:lnSpc>
                <a:spcPct val="120000"/>
              </a:lnSpc>
              <a:defRPr sz="5500">
                <a:solidFill>
                  <a:srgbClr val="FFA221"/>
                </a:solidFill>
              </a:defRPr>
            </a:pPr>
            <a:r>
              <a:t>OBESITÁ, CHIRURGIA BARIATRICA E REFLUSSO</a:t>
            </a:r>
            <a:br/>
            <a:endParaRPr sz="1200"/>
          </a:p>
          <a:p>
            <a:pPr algn="l">
              <a:lnSpc>
                <a:spcPct val="120000"/>
              </a:lnSpc>
              <a:defRPr sz="5500">
                <a:solidFill>
                  <a:srgbClr val="FFA221"/>
                </a:solidFill>
              </a:defRPr>
            </a:pPr>
            <a:endParaRPr sz="1200"/>
          </a:p>
          <a:p>
            <a:pPr algn="l">
              <a:defRPr sz="7700">
                <a:solidFill>
                  <a:srgbClr val="FFA221"/>
                </a:solidFill>
              </a:defRPr>
            </a:pPr>
            <a:r>
              <a:t>MBS &amp; GERD: TOOL DIAGNOSTICI</a:t>
            </a:r>
          </a:p>
          <a:p>
            <a:pPr algn="l">
              <a:lnSpc>
                <a:spcPct val="120000"/>
              </a:lnSpc>
              <a:defRPr sz="7700">
                <a:solidFill>
                  <a:srgbClr val="FFA221"/>
                </a:solidFill>
              </a:defRPr>
            </a:pPr>
            <a:r>
              <a:t>E OPZIONI TERAPEUTICHE</a:t>
            </a:r>
          </a:p>
        </p:txBody>
      </p:sp>
      <p:sp>
        <p:nvSpPr>
          <p:cNvPr id="173" name="Giuseppe Galloro…"/>
          <p:cNvSpPr txBox="1">
            <a:spLocks noGrp="1"/>
          </p:cNvSpPr>
          <p:nvPr>
            <p:ph type="subTitle" sz="half" idx="1"/>
          </p:nvPr>
        </p:nvSpPr>
        <p:spPr>
          <a:xfrm>
            <a:off x="418589" y="8396475"/>
            <a:ext cx="14258382" cy="5130387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>
            <a:noAutofit/>
          </a:bodyPr>
          <a:lstStyle/>
          <a:p>
            <a:pPr algn="l">
              <a:defRPr sz="4500">
                <a:solidFill>
                  <a:srgbClr val="5FC1FF"/>
                </a:solidFill>
              </a:defRPr>
            </a:pPr>
            <a:r>
              <a:t>Giuseppe Galloro</a:t>
            </a:r>
          </a:p>
          <a:p>
            <a:pPr algn="l">
              <a:defRPr>
                <a:solidFill>
                  <a:srgbClr val="5FC1FF"/>
                </a:solidFill>
              </a:defRPr>
            </a:pPr>
            <a:endParaRPr/>
          </a:p>
          <a:p>
            <a:pPr algn="l">
              <a:defRPr>
                <a:solidFill>
                  <a:srgbClr val="5FC1FF"/>
                </a:solidFill>
              </a:defRPr>
            </a:pPr>
            <a:endParaRPr/>
          </a:p>
          <a:p>
            <a:pPr algn="l">
              <a:defRPr>
                <a:solidFill>
                  <a:srgbClr val="5FC1FF"/>
                </a:solidFill>
              </a:defRPr>
            </a:pPr>
            <a:endParaRPr/>
          </a:p>
          <a:p>
            <a:pPr algn="l">
              <a:defRPr sz="4000">
                <a:solidFill>
                  <a:srgbClr val="5FC1FF"/>
                </a:solidFill>
              </a:defRPr>
            </a:pPr>
            <a:r>
              <a:t>Università di Napoli Federico II</a:t>
            </a:r>
          </a:p>
          <a:p>
            <a:pPr algn="l">
              <a:defRPr sz="4000">
                <a:solidFill>
                  <a:srgbClr val="5FC1FF"/>
                </a:solidFill>
              </a:defRPr>
            </a:pPr>
            <a:r>
              <a:t>Dipartmento di Medicina Clinica e Chirurgia</a:t>
            </a:r>
          </a:p>
          <a:p>
            <a:pPr algn="l">
              <a:defRPr sz="2500">
                <a:solidFill>
                  <a:srgbClr val="5FC1FF"/>
                </a:solidFill>
              </a:defRPr>
            </a:pPr>
            <a:endParaRPr/>
          </a:p>
          <a:p>
            <a:pPr algn="l">
              <a:defRPr sz="4000">
                <a:solidFill>
                  <a:srgbClr val="5FC1FF"/>
                </a:solidFill>
              </a:defRPr>
            </a:pPr>
            <a:r>
              <a:t>UOC di Chirurgia Endoscopica - PO di Endoscopia Bariatrica</a:t>
            </a:r>
          </a:p>
        </p:txBody>
      </p:sp>
      <p:pic>
        <p:nvPicPr>
          <p:cNvPr id="174" name="Logo Endo.gif" descr="Logo End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672" y="9376224"/>
            <a:ext cx="1587501" cy="1590489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75" name="Bolla Federico trasparente.gif" descr="Bolla Federico trasparent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33" y="9378118"/>
            <a:ext cx="1587501" cy="1590489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76" name="SPRING MEETING SICOB 2025                                                                                                     VENEZIA 13 -14 MAGGIO 2025"/>
          <p:cNvSpPr txBox="1"/>
          <p:nvPr/>
        </p:nvSpPr>
        <p:spPr>
          <a:xfrm>
            <a:off x="134553" y="282577"/>
            <a:ext cx="24114894" cy="78951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/>
          <a:p>
            <a:pPr lvl="7" algn="l">
              <a:defRPr sz="3500"/>
            </a:pPr>
            <a:r>
              <a:t>SPRING MEETING SICOB 2025</a:t>
            </a:r>
            <a:r>
              <a:rPr sz="3300"/>
              <a:t>                                                                                                     VENEZIA 13 -14 MAGGIO 2025 </a:t>
            </a:r>
            <a:r>
              <a:t>                                                               </a:t>
            </a:r>
          </a:p>
        </p:txBody>
      </p:sp>
      <p:pic>
        <p:nvPicPr>
          <p:cNvPr id="177" name="Screenshot 2025-05-02 alle 16.12.57.png" descr="Screenshot 2025-05-02 alle 16.12.5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31" y="2370878"/>
            <a:ext cx="7981933" cy="11204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Screenshot 2025-05-02 alle 16.32.41.png" descr="Screenshot 2025-05-02 alle 16.32.41.png"/>
          <p:cNvPicPr>
            <a:picLocks noChangeAspect="1"/>
          </p:cNvPicPr>
          <p:nvPr/>
        </p:nvPicPr>
        <p:blipFill>
          <a:blip r:embed="rId5"/>
          <a:srcRect l="4816" t="3531" r="11474" b="3274"/>
          <a:stretch>
            <a:fillRect/>
          </a:stretch>
        </p:blipFill>
        <p:spPr>
          <a:xfrm>
            <a:off x="6731882" y="219077"/>
            <a:ext cx="516452" cy="789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0" h="21563" extrusionOk="0">
                <a:moveTo>
                  <a:pt x="8347" y="0"/>
                </a:moveTo>
                <a:cubicBezTo>
                  <a:pt x="7891" y="1"/>
                  <a:pt x="7776" y="25"/>
                  <a:pt x="7651" y="141"/>
                </a:cubicBezTo>
                <a:cubicBezTo>
                  <a:pt x="7468" y="312"/>
                  <a:pt x="7443" y="1119"/>
                  <a:pt x="7618" y="1269"/>
                </a:cubicBezTo>
                <a:cubicBezTo>
                  <a:pt x="7769" y="1397"/>
                  <a:pt x="8113" y="1507"/>
                  <a:pt x="8330" y="1507"/>
                </a:cubicBezTo>
                <a:cubicBezTo>
                  <a:pt x="8424" y="1507"/>
                  <a:pt x="8826" y="1570"/>
                  <a:pt x="9225" y="1648"/>
                </a:cubicBezTo>
                <a:cubicBezTo>
                  <a:pt x="10035" y="1806"/>
                  <a:pt x="10527" y="2077"/>
                  <a:pt x="10997" y="2602"/>
                </a:cubicBezTo>
                <a:cubicBezTo>
                  <a:pt x="11239" y="2873"/>
                  <a:pt x="11273" y="2944"/>
                  <a:pt x="11278" y="3610"/>
                </a:cubicBezTo>
                <a:cubicBezTo>
                  <a:pt x="11283" y="4270"/>
                  <a:pt x="11255" y="4346"/>
                  <a:pt x="11030" y="4596"/>
                </a:cubicBezTo>
                <a:cubicBezTo>
                  <a:pt x="10648" y="5021"/>
                  <a:pt x="10376" y="5163"/>
                  <a:pt x="10020" y="5117"/>
                </a:cubicBezTo>
                <a:lnTo>
                  <a:pt x="9721" y="5084"/>
                </a:lnTo>
                <a:lnTo>
                  <a:pt x="10053" y="4791"/>
                </a:lnTo>
                <a:cubicBezTo>
                  <a:pt x="10419" y="4477"/>
                  <a:pt x="10665" y="4002"/>
                  <a:pt x="10665" y="3632"/>
                </a:cubicBezTo>
                <a:cubicBezTo>
                  <a:pt x="10665" y="2921"/>
                  <a:pt x="9617" y="2010"/>
                  <a:pt x="8695" y="1919"/>
                </a:cubicBezTo>
                <a:cubicBezTo>
                  <a:pt x="7905" y="1841"/>
                  <a:pt x="7047" y="1922"/>
                  <a:pt x="6625" y="2125"/>
                </a:cubicBezTo>
                <a:cubicBezTo>
                  <a:pt x="6122" y="2367"/>
                  <a:pt x="5594" y="2814"/>
                  <a:pt x="5532" y="3046"/>
                </a:cubicBezTo>
                <a:cubicBezTo>
                  <a:pt x="5504" y="3150"/>
                  <a:pt x="5465" y="3712"/>
                  <a:pt x="5449" y="4293"/>
                </a:cubicBezTo>
                <a:lnTo>
                  <a:pt x="5416" y="5355"/>
                </a:lnTo>
                <a:lnTo>
                  <a:pt x="5681" y="5583"/>
                </a:lnTo>
                <a:lnTo>
                  <a:pt x="5946" y="5821"/>
                </a:lnTo>
                <a:lnTo>
                  <a:pt x="5598" y="6168"/>
                </a:lnTo>
                <a:cubicBezTo>
                  <a:pt x="5407" y="6356"/>
                  <a:pt x="5188" y="6580"/>
                  <a:pt x="5101" y="6667"/>
                </a:cubicBezTo>
                <a:cubicBezTo>
                  <a:pt x="5014" y="6753"/>
                  <a:pt x="4766" y="6990"/>
                  <a:pt x="4555" y="7198"/>
                </a:cubicBezTo>
                <a:cubicBezTo>
                  <a:pt x="3739" y="7998"/>
                  <a:pt x="3521" y="8711"/>
                  <a:pt x="3544" y="10471"/>
                </a:cubicBezTo>
                <a:cubicBezTo>
                  <a:pt x="3561" y="11715"/>
                  <a:pt x="3598" y="11939"/>
                  <a:pt x="3859" y="12639"/>
                </a:cubicBezTo>
                <a:cubicBezTo>
                  <a:pt x="3917" y="12795"/>
                  <a:pt x="3996" y="13031"/>
                  <a:pt x="4041" y="13170"/>
                </a:cubicBezTo>
                <a:cubicBezTo>
                  <a:pt x="4087" y="13309"/>
                  <a:pt x="4293" y="13653"/>
                  <a:pt x="4488" y="13929"/>
                </a:cubicBezTo>
                <a:cubicBezTo>
                  <a:pt x="5055" y="14729"/>
                  <a:pt x="5200" y="15164"/>
                  <a:pt x="5200" y="16032"/>
                </a:cubicBezTo>
                <a:cubicBezTo>
                  <a:pt x="5200" y="17017"/>
                  <a:pt x="4974" y="17515"/>
                  <a:pt x="4157" y="18395"/>
                </a:cubicBezTo>
                <a:cubicBezTo>
                  <a:pt x="3601" y="18994"/>
                  <a:pt x="3027" y="19371"/>
                  <a:pt x="2071" y="19750"/>
                </a:cubicBezTo>
                <a:cubicBezTo>
                  <a:pt x="1627" y="19925"/>
                  <a:pt x="1241" y="20096"/>
                  <a:pt x="1209" y="20129"/>
                </a:cubicBezTo>
                <a:cubicBezTo>
                  <a:pt x="1148" y="20194"/>
                  <a:pt x="362" y="20432"/>
                  <a:pt x="216" y="20432"/>
                </a:cubicBezTo>
                <a:cubicBezTo>
                  <a:pt x="76" y="20432"/>
                  <a:pt x="4" y="20620"/>
                  <a:pt x="1" y="20833"/>
                </a:cubicBezTo>
                <a:cubicBezTo>
                  <a:pt x="-3" y="21047"/>
                  <a:pt x="61" y="21285"/>
                  <a:pt x="199" y="21375"/>
                </a:cubicBezTo>
                <a:cubicBezTo>
                  <a:pt x="430" y="21527"/>
                  <a:pt x="1135" y="21552"/>
                  <a:pt x="1524" y="21419"/>
                </a:cubicBezTo>
                <a:cubicBezTo>
                  <a:pt x="1664" y="21371"/>
                  <a:pt x="1889" y="21301"/>
                  <a:pt x="2021" y="21267"/>
                </a:cubicBezTo>
                <a:cubicBezTo>
                  <a:pt x="2722" y="21084"/>
                  <a:pt x="4865" y="19846"/>
                  <a:pt x="5350" y="19338"/>
                </a:cubicBezTo>
                <a:cubicBezTo>
                  <a:pt x="5448" y="19234"/>
                  <a:pt x="5644" y="19054"/>
                  <a:pt x="5797" y="18937"/>
                </a:cubicBezTo>
                <a:cubicBezTo>
                  <a:pt x="6044" y="18747"/>
                  <a:pt x="6317" y="18400"/>
                  <a:pt x="6741" y="17744"/>
                </a:cubicBezTo>
                <a:cubicBezTo>
                  <a:pt x="6859" y="17561"/>
                  <a:pt x="6880" y="17739"/>
                  <a:pt x="6923" y="19413"/>
                </a:cubicBezTo>
                <a:cubicBezTo>
                  <a:pt x="6959" y="20829"/>
                  <a:pt x="7010" y="21323"/>
                  <a:pt x="7105" y="21397"/>
                </a:cubicBezTo>
                <a:cubicBezTo>
                  <a:pt x="7211" y="21481"/>
                  <a:pt x="7514" y="21494"/>
                  <a:pt x="9059" y="21495"/>
                </a:cubicBezTo>
                <a:cubicBezTo>
                  <a:pt x="10065" y="21495"/>
                  <a:pt x="10900" y="21508"/>
                  <a:pt x="10930" y="21527"/>
                </a:cubicBezTo>
                <a:cubicBezTo>
                  <a:pt x="11042" y="21600"/>
                  <a:pt x="12166" y="21555"/>
                  <a:pt x="12537" y="21462"/>
                </a:cubicBezTo>
                <a:cubicBezTo>
                  <a:pt x="12748" y="21409"/>
                  <a:pt x="13063" y="21349"/>
                  <a:pt x="13232" y="21321"/>
                </a:cubicBezTo>
                <a:cubicBezTo>
                  <a:pt x="13892" y="21211"/>
                  <a:pt x="15999" y="20460"/>
                  <a:pt x="16578" y="20129"/>
                </a:cubicBezTo>
                <a:cubicBezTo>
                  <a:pt x="18464" y="19051"/>
                  <a:pt x="19693" y="18054"/>
                  <a:pt x="20436" y="16996"/>
                </a:cubicBezTo>
                <a:cubicBezTo>
                  <a:pt x="20624" y="16729"/>
                  <a:pt x="20885" y="16358"/>
                  <a:pt x="21016" y="16173"/>
                </a:cubicBezTo>
                <a:cubicBezTo>
                  <a:pt x="21146" y="15987"/>
                  <a:pt x="21284" y="15724"/>
                  <a:pt x="21314" y="15598"/>
                </a:cubicBezTo>
                <a:cubicBezTo>
                  <a:pt x="21343" y="15472"/>
                  <a:pt x="21409" y="15320"/>
                  <a:pt x="21463" y="15251"/>
                </a:cubicBezTo>
                <a:cubicBezTo>
                  <a:pt x="21597" y="15081"/>
                  <a:pt x="21570" y="12073"/>
                  <a:pt x="21430" y="11663"/>
                </a:cubicBezTo>
                <a:cubicBezTo>
                  <a:pt x="21262" y="11175"/>
                  <a:pt x="21011" y="10719"/>
                  <a:pt x="20535" y="10016"/>
                </a:cubicBezTo>
                <a:cubicBezTo>
                  <a:pt x="19568" y="8585"/>
                  <a:pt x="17935" y="7357"/>
                  <a:pt x="15766" y="6417"/>
                </a:cubicBezTo>
                <a:cubicBezTo>
                  <a:pt x="14702" y="5956"/>
                  <a:pt x="13747" y="5659"/>
                  <a:pt x="13315" y="5659"/>
                </a:cubicBezTo>
                <a:cubicBezTo>
                  <a:pt x="13145" y="5659"/>
                  <a:pt x="12945" y="5627"/>
                  <a:pt x="12851" y="5583"/>
                </a:cubicBezTo>
                <a:cubicBezTo>
                  <a:pt x="12670" y="5496"/>
                  <a:pt x="12675" y="5470"/>
                  <a:pt x="13116" y="4846"/>
                </a:cubicBezTo>
                <a:cubicBezTo>
                  <a:pt x="13182" y="4753"/>
                  <a:pt x="13216" y="4267"/>
                  <a:pt x="13216" y="3588"/>
                </a:cubicBezTo>
                <a:cubicBezTo>
                  <a:pt x="13216" y="2635"/>
                  <a:pt x="13197" y="2439"/>
                  <a:pt x="13034" y="2168"/>
                </a:cubicBezTo>
                <a:cubicBezTo>
                  <a:pt x="12756" y="1708"/>
                  <a:pt x="12173" y="1163"/>
                  <a:pt x="11758" y="976"/>
                </a:cubicBezTo>
                <a:cubicBezTo>
                  <a:pt x="11559" y="886"/>
                  <a:pt x="11178" y="717"/>
                  <a:pt x="10914" y="597"/>
                </a:cubicBezTo>
                <a:cubicBezTo>
                  <a:pt x="10060" y="207"/>
                  <a:pt x="9168" y="0"/>
                  <a:pt x="8347" y="0"/>
                </a:cubicBezTo>
                <a:close/>
                <a:moveTo>
                  <a:pt x="9158" y="6753"/>
                </a:moveTo>
                <a:lnTo>
                  <a:pt x="9473" y="6862"/>
                </a:lnTo>
                <a:cubicBezTo>
                  <a:pt x="9671" y="6928"/>
                  <a:pt x="10173" y="6985"/>
                  <a:pt x="10781" y="7013"/>
                </a:cubicBezTo>
                <a:cubicBezTo>
                  <a:pt x="11321" y="7038"/>
                  <a:pt x="11823" y="7072"/>
                  <a:pt x="11907" y="7100"/>
                </a:cubicBezTo>
                <a:cubicBezTo>
                  <a:pt x="11991" y="7128"/>
                  <a:pt x="12266" y="7204"/>
                  <a:pt x="12504" y="7263"/>
                </a:cubicBezTo>
                <a:cubicBezTo>
                  <a:pt x="12741" y="7322"/>
                  <a:pt x="13042" y="7410"/>
                  <a:pt x="13183" y="7458"/>
                </a:cubicBezTo>
                <a:cubicBezTo>
                  <a:pt x="13323" y="7506"/>
                  <a:pt x="13510" y="7545"/>
                  <a:pt x="13597" y="7545"/>
                </a:cubicBezTo>
                <a:cubicBezTo>
                  <a:pt x="13929" y="7545"/>
                  <a:pt x="14983" y="8007"/>
                  <a:pt x="15899" y="8553"/>
                </a:cubicBezTo>
                <a:cubicBezTo>
                  <a:pt x="16549" y="8940"/>
                  <a:pt x="17509" y="9767"/>
                  <a:pt x="17836" y="10222"/>
                </a:cubicBezTo>
                <a:cubicBezTo>
                  <a:pt x="18873" y="11662"/>
                  <a:pt x="18940" y="11867"/>
                  <a:pt x="18995" y="13268"/>
                </a:cubicBezTo>
                <a:cubicBezTo>
                  <a:pt x="19041" y="14422"/>
                  <a:pt x="18874" y="15178"/>
                  <a:pt x="18399" y="15880"/>
                </a:cubicBezTo>
                <a:cubicBezTo>
                  <a:pt x="17840" y="16707"/>
                  <a:pt x="17477" y="17166"/>
                  <a:pt x="17240" y="17365"/>
                </a:cubicBezTo>
                <a:cubicBezTo>
                  <a:pt x="17087" y="17493"/>
                  <a:pt x="16859" y="17699"/>
                  <a:pt x="16727" y="17820"/>
                </a:cubicBezTo>
                <a:cubicBezTo>
                  <a:pt x="16096" y="18400"/>
                  <a:pt x="14089" y="19332"/>
                  <a:pt x="13199" y="19457"/>
                </a:cubicBezTo>
                <a:cubicBezTo>
                  <a:pt x="13028" y="19481"/>
                  <a:pt x="12865" y="19522"/>
                  <a:pt x="12835" y="19554"/>
                </a:cubicBezTo>
                <a:cubicBezTo>
                  <a:pt x="12805" y="19586"/>
                  <a:pt x="12632" y="19619"/>
                  <a:pt x="12454" y="19619"/>
                </a:cubicBezTo>
                <a:cubicBezTo>
                  <a:pt x="12276" y="19619"/>
                  <a:pt x="12006" y="19648"/>
                  <a:pt x="11858" y="19684"/>
                </a:cubicBezTo>
                <a:cubicBezTo>
                  <a:pt x="11709" y="19721"/>
                  <a:pt x="11114" y="19776"/>
                  <a:pt x="10533" y="19804"/>
                </a:cubicBezTo>
                <a:cubicBezTo>
                  <a:pt x="9952" y="19831"/>
                  <a:pt x="9393" y="19867"/>
                  <a:pt x="9307" y="19890"/>
                </a:cubicBezTo>
                <a:cubicBezTo>
                  <a:pt x="9205" y="19919"/>
                  <a:pt x="9139" y="19900"/>
                  <a:pt x="9092" y="19825"/>
                </a:cubicBezTo>
                <a:cubicBezTo>
                  <a:pt x="9053" y="19763"/>
                  <a:pt x="8987" y="18072"/>
                  <a:pt x="8960" y="16075"/>
                </a:cubicBezTo>
                <a:lnTo>
                  <a:pt x="8910" y="12444"/>
                </a:lnTo>
                <a:lnTo>
                  <a:pt x="9755" y="12737"/>
                </a:lnTo>
                <a:cubicBezTo>
                  <a:pt x="10401" y="12956"/>
                  <a:pt x="10681" y="13019"/>
                  <a:pt x="11030" y="13018"/>
                </a:cubicBezTo>
                <a:cubicBezTo>
                  <a:pt x="11676" y="13017"/>
                  <a:pt x="11753" y="12958"/>
                  <a:pt x="11792" y="12498"/>
                </a:cubicBezTo>
                <a:cubicBezTo>
                  <a:pt x="11838" y="11935"/>
                  <a:pt x="11740" y="11829"/>
                  <a:pt x="10897" y="11642"/>
                </a:cubicBezTo>
                <a:cubicBezTo>
                  <a:pt x="10373" y="11525"/>
                  <a:pt x="10068" y="11415"/>
                  <a:pt x="9705" y="11187"/>
                </a:cubicBezTo>
                <a:lnTo>
                  <a:pt x="9225" y="10883"/>
                </a:lnTo>
                <a:lnTo>
                  <a:pt x="9225" y="10254"/>
                </a:lnTo>
                <a:cubicBezTo>
                  <a:pt x="9225" y="9811"/>
                  <a:pt x="9268" y="9565"/>
                  <a:pt x="9374" y="9420"/>
                </a:cubicBezTo>
                <a:cubicBezTo>
                  <a:pt x="9590" y="9124"/>
                  <a:pt x="10428" y="8741"/>
                  <a:pt x="11063" y="8650"/>
                </a:cubicBezTo>
                <a:cubicBezTo>
                  <a:pt x="11200" y="8631"/>
                  <a:pt x="11436" y="8560"/>
                  <a:pt x="11576" y="8488"/>
                </a:cubicBezTo>
                <a:cubicBezTo>
                  <a:pt x="11805" y="8370"/>
                  <a:pt x="11825" y="8309"/>
                  <a:pt x="11825" y="7956"/>
                </a:cubicBezTo>
                <a:cubicBezTo>
                  <a:pt x="11825" y="7651"/>
                  <a:pt x="11782" y="7541"/>
                  <a:pt x="11643" y="7458"/>
                </a:cubicBezTo>
                <a:cubicBezTo>
                  <a:pt x="11317" y="7265"/>
                  <a:pt x="10878" y="7273"/>
                  <a:pt x="10003" y="7480"/>
                </a:cubicBezTo>
                <a:cubicBezTo>
                  <a:pt x="9555" y="7585"/>
                  <a:pt x="9162" y="7646"/>
                  <a:pt x="9125" y="7620"/>
                </a:cubicBezTo>
                <a:cubicBezTo>
                  <a:pt x="9088" y="7595"/>
                  <a:pt x="9080" y="7393"/>
                  <a:pt x="9109" y="7165"/>
                </a:cubicBezTo>
                <a:lnTo>
                  <a:pt x="9158" y="6753"/>
                </a:lnTo>
                <a:close/>
                <a:moveTo>
                  <a:pt x="6972" y="7035"/>
                </a:moveTo>
                <a:lnTo>
                  <a:pt x="6956" y="10818"/>
                </a:lnTo>
                <a:cubicBezTo>
                  <a:pt x="6947" y="12898"/>
                  <a:pt x="6927" y="14609"/>
                  <a:pt x="6906" y="14623"/>
                </a:cubicBezTo>
                <a:cubicBezTo>
                  <a:pt x="6885" y="14636"/>
                  <a:pt x="6786" y="14484"/>
                  <a:pt x="6691" y="14287"/>
                </a:cubicBezTo>
                <a:cubicBezTo>
                  <a:pt x="6596" y="14089"/>
                  <a:pt x="6361" y="13727"/>
                  <a:pt x="6178" y="13484"/>
                </a:cubicBezTo>
                <a:cubicBezTo>
                  <a:pt x="5717" y="12873"/>
                  <a:pt x="5489" y="12409"/>
                  <a:pt x="5482" y="12075"/>
                </a:cubicBezTo>
                <a:cubicBezTo>
                  <a:pt x="5479" y="11920"/>
                  <a:pt x="5409" y="11561"/>
                  <a:pt x="5333" y="11284"/>
                </a:cubicBezTo>
                <a:cubicBezTo>
                  <a:pt x="5024" y="10163"/>
                  <a:pt x="5292" y="8840"/>
                  <a:pt x="5979" y="8000"/>
                </a:cubicBezTo>
                <a:cubicBezTo>
                  <a:pt x="6208" y="7720"/>
                  <a:pt x="6513" y="7389"/>
                  <a:pt x="6674" y="7263"/>
                </a:cubicBezTo>
                <a:lnTo>
                  <a:pt x="6972" y="7035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sto"/>
          <p:cNvSpPr txBox="1"/>
          <p:nvPr/>
        </p:nvSpPr>
        <p:spPr>
          <a:xfrm>
            <a:off x="2896481" y="14201483"/>
            <a:ext cx="23818594" cy="13208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defRPr sz="8000" spc="-239">
                <a:solidFill>
                  <a:srgbClr val="0685FF"/>
                </a:solidFill>
              </a:defRPr>
            </a:pPr>
            <a:endParaRPr/>
          </a:p>
        </p:txBody>
      </p:sp>
      <p:grpSp>
        <p:nvGrpSpPr>
          <p:cNvPr id="431" name="Raggruppa"/>
          <p:cNvGrpSpPr/>
          <p:nvPr/>
        </p:nvGrpSpPr>
        <p:grpSpPr>
          <a:xfrm>
            <a:off x="548999" y="3541821"/>
            <a:ext cx="21730835" cy="2582227"/>
            <a:chOff x="0" y="0"/>
            <a:chExt cx="21730833" cy="2582226"/>
          </a:xfrm>
        </p:grpSpPr>
        <p:sp>
          <p:nvSpPr>
            <p:cNvPr id="418" name="11 studi - 8092 pz valutati con"/>
            <p:cNvSpPr txBox="1"/>
            <p:nvPr/>
          </p:nvSpPr>
          <p:spPr>
            <a:xfrm>
              <a:off x="8044529" y="0"/>
              <a:ext cx="13686305" cy="7492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marL="419100" lvl="1" indent="-355600" algn="just" defTabSz="1643062">
                <a:spcBef>
                  <a:spcPts val="8400"/>
                </a:spcBef>
                <a:buSzPct val="95000"/>
                <a:buBlip>
                  <a:blip r:embed="rId2"/>
                </a:buBlip>
                <a:defRPr sz="4600"/>
              </a:pPr>
              <a:r>
                <a:t> 11 studi - 8092 pz valutati con</a:t>
              </a:r>
            </a:p>
          </p:txBody>
        </p:sp>
        <p:pic>
          <p:nvPicPr>
            <p:cNvPr id="419" name="Screenshot 2024-01-06 alle 11.07.50.png" descr="Screenshot 2024-01-06 alle 11.07.50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1600"/>
              <a:ext cx="7528977" cy="24806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422" name="Raggruppa"/>
            <p:cNvGrpSpPr/>
            <p:nvPr/>
          </p:nvGrpSpPr>
          <p:grpSpPr>
            <a:xfrm>
              <a:off x="8746202" y="826022"/>
              <a:ext cx="3260329" cy="1168401"/>
              <a:chOff x="0" y="-29524"/>
              <a:chExt cx="3260328" cy="1168400"/>
            </a:xfrm>
          </p:grpSpPr>
          <p:sp>
            <p:nvSpPr>
              <p:cNvPr id="420" name="Ovale"/>
              <p:cNvSpPr/>
              <p:nvPr/>
            </p:nvSpPr>
            <p:spPr>
              <a:xfrm>
                <a:off x="0" y="0"/>
                <a:ext cx="3260329" cy="1109351"/>
              </a:xfrm>
              <a:prstGeom prst="ellipse">
                <a:avLst/>
              </a:prstGeom>
              <a:solidFill>
                <a:srgbClr val="C82D1D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5000">
                    <a:effectLst>
                      <a:outerShdw blurRad="38100" dist="64529" dir="2700000" rotWithShape="0">
                        <a:srgbClr val="000000">
                          <a:alpha val="48275"/>
                        </a:srgbClr>
                      </a:outerShdw>
                    </a:effectLst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endParaRPr/>
              </a:p>
            </p:txBody>
          </p:sp>
          <p:sp>
            <p:nvSpPr>
              <p:cNvPr id="421" name="9 CON…"/>
              <p:cNvSpPr txBox="1"/>
              <p:nvPr/>
            </p:nvSpPr>
            <p:spPr>
              <a:xfrm>
                <a:off x="949380" y="-29525"/>
                <a:ext cx="1361568" cy="116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500" spc="-175"/>
                </a:pPr>
                <a:r>
                  <a:t>9 CON</a:t>
                </a:r>
              </a:p>
              <a:p>
                <a:pPr>
                  <a:defRPr sz="3500" spc="-175"/>
                </a:pPr>
                <a:r>
                  <a:t>QLQ</a:t>
                </a:r>
              </a:p>
            </p:txBody>
          </p:sp>
        </p:grpSp>
        <p:grpSp>
          <p:nvGrpSpPr>
            <p:cNvPr id="425" name="Raggruppa"/>
            <p:cNvGrpSpPr/>
            <p:nvPr/>
          </p:nvGrpSpPr>
          <p:grpSpPr>
            <a:xfrm>
              <a:off x="12810496" y="826022"/>
              <a:ext cx="3260329" cy="1168401"/>
              <a:chOff x="0" y="-29524"/>
              <a:chExt cx="3260328" cy="1168400"/>
            </a:xfrm>
          </p:grpSpPr>
          <p:sp>
            <p:nvSpPr>
              <p:cNvPr id="423" name="Ovale"/>
              <p:cNvSpPr/>
              <p:nvPr/>
            </p:nvSpPr>
            <p:spPr>
              <a:xfrm>
                <a:off x="0" y="0"/>
                <a:ext cx="3260329" cy="1109351"/>
              </a:xfrm>
              <a:prstGeom prst="ellipse">
                <a:avLst/>
              </a:prstGeom>
              <a:solidFill>
                <a:srgbClr val="C82D1D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5000">
                    <a:effectLst>
                      <a:outerShdw blurRad="38100" dist="64529" dir="2700000" rotWithShape="0">
                        <a:srgbClr val="000000">
                          <a:alpha val="48275"/>
                        </a:srgbClr>
                      </a:outerShdw>
                    </a:effectLst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endParaRPr/>
              </a:p>
            </p:txBody>
          </p:sp>
          <p:sp>
            <p:nvSpPr>
              <p:cNvPr id="424" name="2 CON…"/>
              <p:cNvSpPr txBox="1"/>
              <p:nvPr/>
            </p:nvSpPr>
            <p:spPr>
              <a:xfrm>
                <a:off x="949380" y="-29525"/>
                <a:ext cx="1361568" cy="116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500" spc="-175"/>
                </a:pPr>
                <a:r>
                  <a:t>2 CON</a:t>
                </a:r>
              </a:p>
              <a:p>
                <a:pPr>
                  <a:defRPr sz="3500" spc="-175"/>
                </a:pPr>
                <a:r>
                  <a:t>EGDS</a:t>
                </a:r>
              </a:p>
            </p:txBody>
          </p:sp>
        </p:grpSp>
        <p:grpSp>
          <p:nvGrpSpPr>
            <p:cNvPr id="430" name="Raggruppa"/>
            <p:cNvGrpSpPr/>
            <p:nvPr/>
          </p:nvGrpSpPr>
          <p:grpSpPr>
            <a:xfrm>
              <a:off x="16874790" y="811259"/>
              <a:ext cx="3260329" cy="1197926"/>
              <a:chOff x="0" y="0"/>
              <a:chExt cx="3260328" cy="1197924"/>
            </a:xfrm>
          </p:grpSpPr>
          <p:sp>
            <p:nvSpPr>
              <p:cNvPr id="426" name="Ovale"/>
              <p:cNvSpPr/>
              <p:nvPr/>
            </p:nvSpPr>
            <p:spPr>
              <a:xfrm>
                <a:off x="0" y="59049"/>
                <a:ext cx="3260329" cy="1109352"/>
              </a:xfrm>
              <a:prstGeom prst="ellipse">
                <a:avLst/>
              </a:prstGeom>
              <a:solidFill>
                <a:srgbClr val="C82D1D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5000">
                    <a:effectLst>
                      <a:outerShdw blurRad="38100" dist="64529" dir="2700000" rotWithShape="0">
                        <a:srgbClr val="000000">
                          <a:alpha val="48275"/>
                        </a:srgbClr>
                      </a:outerShdw>
                    </a:effectLst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endParaRPr/>
              </a:p>
            </p:txBody>
          </p:sp>
          <p:sp>
            <p:nvSpPr>
              <p:cNvPr id="427" name="NO…"/>
              <p:cNvSpPr txBox="1"/>
              <p:nvPr/>
            </p:nvSpPr>
            <p:spPr>
              <a:xfrm>
                <a:off x="412202" y="29524"/>
                <a:ext cx="2435924" cy="116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500" spc="-175"/>
                </a:pPr>
                <a:r>
                  <a:t>NO</a:t>
                </a:r>
              </a:p>
              <a:p>
                <a:pPr>
                  <a:defRPr sz="3500" spc="-175"/>
                </a:pPr>
                <a:r>
                  <a:t>PH 7/ MANO</a:t>
                </a:r>
              </a:p>
            </p:txBody>
          </p:sp>
          <p:sp>
            <p:nvSpPr>
              <p:cNvPr id="428" name="Ovale"/>
              <p:cNvSpPr/>
              <p:nvPr/>
            </p:nvSpPr>
            <p:spPr>
              <a:xfrm>
                <a:off x="0" y="59049"/>
                <a:ext cx="3260329" cy="1109352"/>
              </a:xfrm>
              <a:prstGeom prst="ellipse">
                <a:avLst/>
              </a:prstGeom>
              <a:solidFill>
                <a:srgbClr val="C82D1D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5000">
                    <a:effectLst>
                      <a:outerShdw blurRad="38100" dist="64529" dir="2700000" rotWithShape="0">
                        <a:srgbClr val="000000">
                          <a:alpha val="48275"/>
                        </a:srgbClr>
                      </a:outerShdw>
                    </a:effectLst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endParaRPr/>
              </a:p>
            </p:txBody>
          </p:sp>
          <p:sp>
            <p:nvSpPr>
              <p:cNvPr id="429" name="NO…"/>
              <p:cNvSpPr txBox="1"/>
              <p:nvPr/>
            </p:nvSpPr>
            <p:spPr>
              <a:xfrm>
                <a:off x="524660" y="-1"/>
                <a:ext cx="2211008" cy="116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500" spc="-175"/>
                </a:pPr>
                <a:r>
                  <a:t>NO</a:t>
                </a:r>
              </a:p>
              <a:p>
                <a:pPr>
                  <a:defRPr sz="3500" spc="-175"/>
                </a:pPr>
                <a:r>
                  <a:t>PH / MANO</a:t>
                </a:r>
              </a:p>
            </p:txBody>
          </p:sp>
        </p:grpSp>
      </p:grpSp>
      <p:grpSp>
        <p:nvGrpSpPr>
          <p:cNvPr id="448" name="Raggruppa"/>
          <p:cNvGrpSpPr/>
          <p:nvPr/>
        </p:nvGrpSpPr>
        <p:grpSpPr>
          <a:xfrm>
            <a:off x="573345" y="7647744"/>
            <a:ext cx="23486671" cy="4745591"/>
            <a:chOff x="0" y="0"/>
            <a:chExt cx="23486670" cy="4745589"/>
          </a:xfrm>
        </p:grpSpPr>
        <p:sp>
          <p:nvSpPr>
            <p:cNvPr id="432" name="Limiti dello studio dichiarati dagli Autori…"/>
            <p:cNvSpPr txBox="1"/>
            <p:nvPr/>
          </p:nvSpPr>
          <p:spPr>
            <a:xfrm>
              <a:off x="7712888" y="2167489"/>
              <a:ext cx="15773782" cy="2578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419100" lvl="1" indent="-355600" algn="just" defTabSz="1643062">
                <a:spcBef>
                  <a:spcPts val="3000"/>
                </a:spcBef>
                <a:buSzPct val="95000"/>
                <a:buBlip>
                  <a:blip r:embed="rId2"/>
                </a:buBlip>
                <a:defRPr sz="4600"/>
              </a:pPr>
              <a:r>
                <a:t> Limiti dello studio dichiarati dagli Autori</a:t>
              </a:r>
            </a:p>
            <a:p>
              <a:pPr marL="1500187" lvl="1" indent="-1500187" algn="just" defTabSz="1643062">
                <a:spcBef>
                  <a:spcPts val="1500"/>
                </a:spcBef>
                <a:defRPr sz="4600"/>
              </a:pPr>
              <a:r>
                <a:t>  </a:t>
              </a:r>
              <a:r>
                <a:rPr spc="-45"/>
                <a:t>   </a:t>
              </a:r>
              <a:r>
                <a:rPr spc="-138">
                  <a:solidFill>
                    <a:srgbClr val="FFA221"/>
                  </a:solidFill>
                </a:rPr>
                <a:t>- QLQ non diagnostica reflusso silente, esofago sensibile</a:t>
              </a:r>
            </a:p>
            <a:p>
              <a:pPr marL="1500187" lvl="1" indent="-1500187" algn="just" defTabSz="1643062">
                <a:spcBef>
                  <a:spcPts val="1500"/>
                </a:spcBef>
                <a:defRPr sz="4600"/>
              </a:pPr>
              <a:r>
                <a:rPr>
                  <a:solidFill>
                    <a:srgbClr val="FFA221"/>
                  </a:solidFill>
                </a:rPr>
                <a:t>     - EGDS vede ERD, ernia natale, complicanze, non NERD</a:t>
              </a:r>
            </a:p>
          </p:txBody>
        </p:sp>
        <p:grpSp>
          <p:nvGrpSpPr>
            <p:cNvPr id="435" name="Raggruppa"/>
            <p:cNvGrpSpPr/>
            <p:nvPr/>
          </p:nvGrpSpPr>
          <p:grpSpPr>
            <a:xfrm>
              <a:off x="0" y="7819"/>
              <a:ext cx="7528977" cy="2565812"/>
              <a:chOff x="0" y="0"/>
              <a:chExt cx="7528976" cy="2565810"/>
            </a:xfrm>
          </p:grpSpPr>
          <p:pic>
            <p:nvPicPr>
              <p:cNvPr id="433" name="Screenshot 2024-01-06 alle 11.39.27.png" descr="Screenshot 2024-01-06 alle 11.39.27.png"/>
              <p:cNvPicPr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7528977" cy="25658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4" name="Screenshot 2024-01-06 alle 11.39.11.png" descr="Screenshot 2024-01-06 alle 11.39.11.png"/>
              <p:cNvPicPr>
                <a:picLocks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6098" y="2354988"/>
                <a:ext cx="3240985" cy="21082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436" name="46 studi, retrospettivi e di coorte - 10.718 pz valutati con"/>
            <p:cNvSpPr txBox="1"/>
            <p:nvPr/>
          </p:nvSpPr>
          <p:spPr>
            <a:xfrm>
              <a:off x="7765891" y="0"/>
              <a:ext cx="14765606" cy="9580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marL="419100" lvl="1" indent="-355600" algn="just" defTabSz="1643062">
                <a:spcBef>
                  <a:spcPts val="8400"/>
                </a:spcBef>
                <a:buSzPct val="95000"/>
                <a:buBlip>
                  <a:blip r:embed="rId2"/>
                </a:buBlip>
                <a:defRPr sz="4600" spc="-91"/>
              </a:pPr>
              <a:r>
                <a:t> 46 studi, retrospettivi e di coorte - 10.718 pz valutati con</a:t>
              </a:r>
            </a:p>
          </p:txBody>
        </p:sp>
        <p:grpSp>
          <p:nvGrpSpPr>
            <p:cNvPr id="439" name="Raggruppa"/>
            <p:cNvGrpSpPr/>
            <p:nvPr/>
          </p:nvGrpSpPr>
          <p:grpSpPr>
            <a:xfrm>
              <a:off x="8518657" y="792017"/>
              <a:ext cx="3260329" cy="1168401"/>
              <a:chOff x="0" y="-29524"/>
              <a:chExt cx="3260328" cy="1168400"/>
            </a:xfrm>
          </p:grpSpPr>
          <p:sp>
            <p:nvSpPr>
              <p:cNvPr id="437" name="Ovale"/>
              <p:cNvSpPr/>
              <p:nvPr/>
            </p:nvSpPr>
            <p:spPr>
              <a:xfrm>
                <a:off x="0" y="0"/>
                <a:ext cx="3260329" cy="1109351"/>
              </a:xfrm>
              <a:prstGeom prst="ellipse">
                <a:avLst/>
              </a:prstGeom>
              <a:solidFill>
                <a:srgbClr val="C82D1D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5000">
                    <a:effectLst>
                      <a:outerShdw blurRad="38100" dist="64529" dir="2700000" rotWithShape="0">
                        <a:srgbClr val="000000">
                          <a:alpha val="48275"/>
                        </a:srgbClr>
                      </a:outerShdw>
                    </a:effectLst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endParaRPr/>
              </a:p>
            </p:txBody>
          </p:sp>
          <p:sp>
            <p:nvSpPr>
              <p:cNvPr id="438" name="40 CON…"/>
              <p:cNvSpPr txBox="1"/>
              <p:nvPr/>
            </p:nvSpPr>
            <p:spPr>
              <a:xfrm>
                <a:off x="836922" y="-29525"/>
                <a:ext cx="1586485" cy="116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500" spc="-175"/>
                </a:pPr>
                <a:r>
                  <a:t>40 CON</a:t>
                </a:r>
              </a:p>
              <a:p>
                <a:pPr>
                  <a:defRPr sz="3500" spc="-175"/>
                </a:pPr>
                <a:r>
                  <a:t>QLQ</a:t>
                </a:r>
              </a:p>
            </p:txBody>
          </p:sp>
        </p:grpSp>
        <p:grpSp>
          <p:nvGrpSpPr>
            <p:cNvPr id="442" name="Raggruppa"/>
            <p:cNvGrpSpPr/>
            <p:nvPr/>
          </p:nvGrpSpPr>
          <p:grpSpPr>
            <a:xfrm>
              <a:off x="12582951" y="792017"/>
              <a:ext cx="3260329" cy="1168401"/>
              <a:chOff x="0" y="-29524"/>
              <a:chExt cx="3260328" cy="1168400"/>
            </a:xfrm>
          </p:grpSpPr>
          <p:sp>
            <p:nvSpPr>
              <p:cNvPr id="440" name="Ovale"/>
              <p:cNvSpPr/>
              <p:nvPr/>
            </p:nvSpPr>
            <p:spPr>
              <a:xfrm>
                <a:off x="0" y="0"/>
                <a:ext cx="3260329" cy="1109351"/>
              </a:xfrm>
              <a:prstGeom prst="ellipse">
                <a:avLst/>
              </a:prstGeom>
              <a:solidFill>
                <a:srgbClr val="C82D1D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5000">
                    <a:effectLst>
                      <a:outerShdw blurRad="38100" dist="64529" dir="2700000" rotWithShape="0">
                        <a:srgbClr val="000000">
                          <a:alpha val="48275"/>
                        </a:srgbClr>
                      </a:outerShdw>
                    </a:effectLst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endParaRPr/>
              </a:p>
            </p:txBody>
          </p:sp>
          <p:sp>
            <p:nvSpPr>
              <p:cNvPr id="441" name="6 CON…"/>
              <p:cNvSpPr txBox="1"/>
              <p:nvPr/>
            </p:nvSpPr>
            <p:spPr>
              <a:xfrm>
                <a:off x="949380" y="-29525"/>
                <a:ext cx="1361568" cy="116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500" spc="-175"/>
                </a:pPr>
                <a:r>
                  <a:t>6 CON</a:t>
                </a:r>
              </a:p>
              <a:p>
                <a:pPr>
                  <a:defRPr sz="3500" spc="-175"/>
                </a:pPr>
                <a:r>
                  <a:t>EGDS</a:t>
                </a:r>
              </a:p>
            </p:txBody>
          </p:sp>
        </p:grpSp>
        <p:grpSp>
          <p:nvGrpSpPr>
            <p:cNvPr id="447" name="Raggruppa"/>
            <p:cNvGrpSpPr/>
            <p:nvPr/>
          </p:nvGrpSpPr>
          <p:grpSpPr>
            <a:xfrm>
              <a:off x="16647244" y="762492"/>
              <a:ext cx="3260329" cy="1197926"/>
              <a:chOff x="0" y="0"/>
              <a:chExt cx="3260328" cy="1197924"/>
            </a:xfrm>
          </p:grpSpPr>
          <p:sp>
            <p:nvSpPr>
              <p:cNvPr id="443" name="Ovale"/>
              <p:cNvSpPr/>
              <p:nvPr/>
            </p:nvSpPr>
            <p:spPr>
              <a:xfrm>
                <a:off x="0" y="59049"/>
                <a:ext cx="3260329" cy="1109352"/>
              </a:xfrm>
              <a:prstGeom prst="ellipse">
                <a:avLst/>
              </a:prstGeom>
              <a:solidFill>
                <a:srgbClr val="C82D1D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5000">
                    <a:effectLst>
                      <a:outerShdw blurRad="38100" dist="64529" dir="2700000" rotWithShape="0">
                        <a:srgbClr val="000000">
                          <a:alpha val="48275"/>
                        </a:srgbClr>
                      </a:outerShdw>
                    </a:effectLst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endParaRPr/>
              </a:p>
            </p:txBody>
          </p:sp>
          <p:sp>
            <p:nvSpPr>
              <p:cNvPr id="444" name="NO…"/>
              <p:cNvSpPr txBox="1"/>
              <p:nvPr/>
            </p:nvSpPr>
            <p:spPr>
              <a:xfrm>
                <a:off x="412202" y="29524"/>
                <a:ext cx="2435924" cy="116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500" spc="-175"/>
                </a:pPr>
                <a:r>
                  <a:t>NO</a:t>
                </a:r>
              </a:p>
              <a:p>
                <a:pPr>
                  <a:defRPr sz="3500" spc="-175"/>
                </a:pPr>
                <a:r>
                  <a:t>PH 7/ MANO</a:t>
                </a:r>
              </a:p>
            </p:txBody>
          </p:sp>
          <p:sp>
            <p:nvSpPr>
              <p:cNvPr id="445" name="Ovale"/>
              <p:cNvSpPr/>
              <p:nvPr/>
            </p:nvSpPr>
            <p:spPr>
              <a:xfrm>
                <a:off x="0" y="59049"/>
                <a:ext cx="3260329" cy="1109352"/>
              </a:xfrm>
              <a:prstGeom prst="ellipse">
                <a:avLst/>
              </a:prstGeom>
              <a:solidFill>
                <a:srgbClr val="C82D1D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5000">
                    <a:effectLst>
                      <a:outerShdw blurRad="38100" dist="64529" dir="2700000" rotWithShape="0">
                        <a:srgbClr val="000000">
                          <a:alpha val="48275"/>
                        </a:srgbClr>
                      </a:outerShdw>
                    </a:effectLst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endParaRPr/>
              </a:p>
            </p:txBody>
          </p:sp>
          <p:sp>
            <p:nvSpPr>
              <p:cNvPr id="446" name="NO…"/>
              <p:cNvSpPr txBox="1"/>
              <p:nvPr/>
            </p:nvSpPr>
            <p:spPr>
              <a:xfrm>
                <a:off x="524660" y="-1"/>
                <a:ext cx="2211008" cy="116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500" spc="-175"/>
                </a:pPr>
                <a:r>
                  <a:t>NO</a:t>
                </a:r>
              </a:p>
              <a:p>
                <a:pPr>
                  <a:defRPr sz="3500" spc="-175"/>
                </a:pPr>
                <a:r>
                  <a:t>PH / MANO</a:t>
                </a:r>
              </a:p>
            </p:txBody>
          </p:sp>
        </p:grpSp>
      </p:grpSp>
      <p:grpSp>
        <p:nvGrpSpPr>
          <p:cNvPr id="453" name="Raggruppa"/>
          <p:cNvGrpSpPr/>
          <p:nvPr/>
        </p:nvGrpSpPr>
        <p:grpSpPr>
          <a:xfrm>
            <a:off x="315" y="-65100"/>
            <a:ext cx="24383370" cy="1639155"/>
            <a:chOff x="0" y="0"/>
            <a:chExt cx="24383369" cy="1639153"/>
          </a:xfrm>
        </p:grpSpPr>
        <p:sp>
          <p:nvSpPr>
            <p:cNvPr id="449" name="Rettangolo"/>
            <p:cNvSpPr/>
            <p:nvPr/>
          </p:nvSpPr>
          <p:spPr>
            <a:xfrm>
              <a:off x="0" y="42440"/>
              <a:ext cx="24383370" cy="1575722"/>
            </a:xfrm>
            <a:prstGeom prst="rect">
              <a:avLst/>
            </a:prstGeom>
            <a:gradFill flip="none" rotWithShape="1">
              <a:gsLst>
                <a:gs pos="0">
                  <a:srgbClr val="153065"/>
                </a:gs>
                <a:gs pos="100000">
                  <a:srgbClr val="15306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50" name="SPRING MEETING SICOB 2025                                                                                                                           Venezia 13 -14 maggio 2025…"/>
            <p:cNvSpPr txBox="1"/>
            <p:nvPr/>
          </p:nvSpPr>
          <p:spPr>
            <a:xfrm>
              <a:off x="142873" y="0"/>
              <a:ext cx="23962493" cy="1575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lvl="1" algn="l">
                <a:defRPr sz="2600"/>
              </a:pPr>
              <a:r>
                <a:rPr sz="2400"/>
                <a:t>SPRING MEETING SICOB 2025 </a:t>
              </a:r>
              <a:r>
                <a:rPr sz="3300"/>
                <a:t>                                                                                                                          </a:t>
              </a:r>
              <a:r>
                <a:rPr sz="2500"/>
                <a:t>Venezia 13 -14 maggio 2025</a:t>
              </a:r>
              <a:r>
                <a:rPr sz="3300"/>
                <a:t> </a:t>
              </a:r>
              <a:r>
                <a:t> </a:t>
              </a:r>
            </a:p>
            <a:p>
              <a:pPr lvl="1" algn="l">
                <a:defRPr sz="24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OBESITÁ, CHIRURGIA BARIATRICA E REFLUSSO</a:t>
              </a:r>
              <a:endParaRPr sz="2500">
                <a:solidFill>
                  <a:srgbClr val="FFA221"/>
                </a:solidFill>
              </a:endParaRPr>
            </a:p>
            <a:p>
              <a:pPr lvl="1" algn="l">
                <a:lnSpc>
                  <a:spcPct val="60000"/>
                </a:lnSpc>
                <a:defRPr sz="10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endParaRPr>
                <a:solidFill>
                  <a:srgbClr val="FFA221"/>
                </a:solidFill>
              </a:endParaRPr>
            </a:p>
            <a:p>
              <a:pPr lvl="1" algn="l">
                <a:defRPr sz="35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MBS &amp; GERD: TOOL DIAGNOSTICI E OPZIONI TERAPEUTICHE</a:t>
              </a:r>
            </a:p>
          </p:txBody>
        </p:sp>
        <p:pic>
          <p:nvPicPr>
            <p:cNvPr id="451" name="Screenshot 2025-05-02 alle 16.12.57.png" descr="Screenshot 2025-05-02 alle 16.12.57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252593" y="63433"/>
              <a:ext cx="1122554" cy="1575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2" name="Screenshot 2025-05-02 alle 16.32.41.png" descr="Screenshot 2025-05-02 alle 16.32.41.png"/>
            <p:cNvPicPr>
              <a:picLocks noChangeAspect="1"/>
            </p:cNvPicPr>
            <p:nvPr/>
          </p:nvPicPr>
          <p:blipFill>
            <a:blip r:embed="rId7"/>
            <a:srcRect l="4794" t="3531" r="11463" b="3241"/>
            <a:stretch>
              <a:fillRect/>
            </a:stretch>
          </p:blipFill>
          <p:spPr>
            <a:xfrm>
              <a:off x="4740203" y="105352"/>
              <a:ext cx="295387" cy="45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60" extrusionOk="0">
                  <a:moveTo>
                    <a:pt x="8319" y="0"/>
                  </a:moveTo>
                  <a:cubicBezTo>
                    <a:pt x="7865" y="1"/>
                    <a:pt x="7750" y="17"/>
                    <a:pt x="7626" y="133"/>
                  </a:cubicBezTo>
                  <a:cubicBezTo>
                    <a:pt x="7444" y="304"/>
                    <a:pt x="7422" y="1121"/>
                    <a:pt x="7597" y="1270"/>
                  </a:cubicBezTo>
                  <a:cubicBezTo>
                    <a:pt x="7747" y="1398"/>
                    <a:pt x="8102" y="1516"/>
                    <a:pt x="8319" y="1516"/>
                  </a:cubicBezTo>
                  <a:cubicBezTo>
                    <a:pt x="8412" y="1516"/>
                    <a:pt x="8816" y="1571"/>
                    <a:pt x="9214" y="1649"/>
                  </a:cubicBezTo>
                  <a:cubicBezTo>
                    <a:pt x="10021" y="1807"/>
                    <a:pt x="10507" y="2072"/>
                    <a:pt x="10975" y="2597"/>
                  </a:cubicBezTo>
                  <a:cubicBezTo>
                    <a:pt x="11216" y="2867"/>
                    <a:pt x="11230" y="2935"/>
                    <a:pt x="11234" y="3601"/>
                  </a:cubicBezTo>
                  <a:cubicBezTo>
                    <a:pt x="11239" y="4261"/>
                    <a:pt x="11228" y="4355"/>
                    <a:pt x="11003" y="4605"/>
                  </a:cubicBezTo>
                  <a:cubicBezTo>
                    <a:pt x="10623" y="5029"/>
                    <a:pt x="10349" y="5164"/>
                    <a:pt x="9993" y="5117"/>
                  </a:cubicBezTo>
                  <a:lnTo>
                    <a:pt x="9704" y="5079"/>
                  </a:lnTo>
                  <a:lnTo>
                    <a:pt x="10022" y="4795"/>
                  </a:lnTo>
                  <a:cubicBezTo>
                    <a:pt x="10387" y="4481"/>
                    <a:pt x="10628" y="4009"/>
                    <a:pt x="10628" y="3639"/>
                  </a:cubicBezTo>
                  <a:cubicBezTo>
                    <a:pt x="10628" y="2928"/>
                    <a:pt x="9585" y="2005"/>
                    <a:pt x="8665" y="1914"/>
                  </a:cubicBezTo>
                  <a:cubicBezTo>
                    <a:pt x="7878" y="1837"/>
                    <a:pt x="7036" y="1920"/>
                    <a:pt x="6616" y="2123"/>
                  </a:cubicBezTo>
                  <a:cubicBezTo>
                    <a:pt x="6115" y="2365"/>
                    <a:pt x="5581" y="2819"/>
                    <a:pt x="5519" y="3051"/>
                  </a:cubicBezTo>
                  <a:cubicBezTo>
                    <a:pt x="5491" y="3155"/>
                    <a:pt x="5448" y="3721"/>
                    <a:pt x="5432" y="4302"/>
                  </a:cubicBezTo>
                  <a:lnTo>
                    <a:pt x="5403" y="5344"/>
                  </a:lnTo>
                  <a:lnTo>
                    <a:pt x="5663" y="5591"/>
                  </a:lnTo>
                  <a:lnTo>
                    <a:pt x="5952" y="5818"/>
                  </a:lnTo>
                  <a:lnTo>
                    <a:pt x="5605" y="6159"/>
                  </a:lnTo>
                  <a:cubicBezTo>
                    <a:pt x="5415" y="6347"/>
                    <a:pt x="5173" y="6584"/>
                    <a:pt x="5086" y="6671"/>
                  </a:cubicBezTo>
                  <a:cubicBezTo>
                    <a:pt x="4999" y="6757"/>
                    <a:pt x="4748" y="6994"/>
                    <a:pt x="4537" y="7201"/>
                  </a:cubicBezTo>
                  <a:cubicBezTo>
                    <a:pt x="3725" y="8001"/>
                    <a:pt x="3504" y="8701"/>
                    <a:pt x="3527" y="10461"/>
                  </a:cubicBezTo>
                  <a:cubicBezTo>
                    <a:pt x="3544" y="11704"/>
                    <a:pt x="3585" y="11940"/>
                    <a:pt x="3845" y="12640"/>
                  </a:cubicBezTo>
                  <a:cubicBezTo>
                    <a:pt x="3902" y="12795"/>
                    <a:pt x="4002" y="13032"/>
                    <a:pt x="4047" y="13170"/>
                  </a:cubicBezTo>
                  <a:cubicBezTo>
                    <a:pt x="4092" y="13309"/>
                    <a:pt x="4285" y="13652"/>
                    <a:pt x="4480" y="13928"/>
                  </a:cubicBezTo>
                  <a:cubicBezTo>
                    <a:pt x="5044" y="14728"/>
                    <a:pt x="5172" y="15164"/>
                    <a:pt x="5172" y="16032"/>
                  </a:cubicBezTo>
                  <a:cubicBezTo>
                    <a:pt x="5172" y="17017"/>
                    <a:pt x="4976" y="17502"/>
                    <a:pt x="4162" y="18382"/>
                  </a:cubicBezTo>
                  <a:cubicBezTo>
                    <a:pt x="3608" y="18980"/>
                    <a:pt x="3008" y="19349"/>
                    <a:pt x="2055" y="19727"/>
                  </a:cubicBezTo>
                  <a:cubicBezTo>
                    <a:pt x="1613" y="19902"/>
                    <a:pt x="1249" y="20073"/>
                    <a:pt x="1218" y="20106"/>
                  </a:cubicBezTo>
                  <a:cubicBezTo>
                    <a:pt x="1156" y="20171"/>
                    <a:pt x="354" y="20428"/>
                    <a:pt x="208" y="20428"/>
                  </a:cubicBezTo>
                  <a:cubicBezTo>
                    <a:pt x="-71" y="20428"/>
                    <a:pt x="-68" y="21195"/>
                    <a:pt x="208" y="21376"/>
                  </a:cubicBezTo>
                  <a:cubicBezTo>
                    <a:pt x="438" y="21527"/>
                    <a:pt x="1147" y="21547"/>
                    <a:pt x="1535" y="21413"/>
                  </a:cubicBezTo>
                  <a:cubicBezTo>
                    <a:pt x="1675" y="21366"/>
                    <a:pt x="1894" y="21296"/>
                    <a:pt x="2026" y="21262"/>
                  </a:cubicBezTo>
                  <a:cubicBezTo>
                    <a:pt x="2725" y="21079"/>
                    <a:pt x="4834" y="19837"/>
                    <a:pt x="5317" y="19329"/>
                  </a:cubicBezTo>
                  <a:cubicBezTo>
                    <a:pt x="5415" y="19225"/>
                    <a:pt x="5626" y="19049"/>
                    <a:pt x="5779" y="18931"/>
                  </a:cubicBezTo>
                  <a:cubicBezTo>
                    <a:pt x="6025" y="18741"/>
                    <a:pt x="6309" y="18392"/>
                    <a:pt x="6731" y="17737"/>
                  </a:cubicBezTo>
                  <a:cubicBezTo>
                    <a:pt x="6850" y="17554"/>
                    <a:pt x="6862" y="17731"/>
                    <a:pt x="6904" y="19405"/>
                  </a:cubicBezTo>
                  <a:cubicBezTo>
                    <a:pt x="6941" y="20820"/>
                    <a:pt x="6983" y="21301"/>
                    <a:pt x="7078" y="21376"/>
                  </a:cubicBezTo>
                  <a:cubicBezTo>
                    <a:pt x="7183" y="21459"/>
                    <a:pt x="7500" y="21489"/>
                    <a:pt x="9041" y="21489"/>
                  </a:cubicBezTo>
                  <a:cubicBezTo>
                    <a:pt x="10043" y="21490"/>
                    <a:pt x="10887" y="21508"/>
                    <a:pt x="10917" y="21527"/>
                  </a:cubicBezTo>
                  <a:cubicBezTo>
                    <a:pt x="11028" y="21600"/>
                    <a:pt x="12135" y="21544"/>
                    <a:pt x="12505" y="21451"/>
                  </a:cubicBezTo>
                  <a:cubicBezTo>
                    <a:pt x="12715" y="21399"/>
                    <a:pt x="13029" y="21328"/>
                    <a:pt x="13197" y="21300"/>
                  </a:cubicBezTo>
                  <a:cubicBezTo>
                    <a:pt x="13855" y="21190"/>
                    <a:pt x="15940" y="20455"/>
                    <a:pt x="16517" y="20125"/>
                  </a:cubicBezTo>
                  <a:cubicBezTo>
                    <a:pt x="18397" y="19047"/>
                    <a:pt x="19644" y="18036"/>
                    <a:pt x="20385" y="16979"/>
                  </a:cubicBezTo>
                  <a:cubicBezTo>
                    <a:pt x="20573" y="16712"/>
                    <a:pt x="20832" y="16350"/>
                    <a:pt x="20962" y="16164"/>
                  </a:cubicBezTo>
                  <a:cubicBezTo>
                    <a:pt x="21092" y="15979"/>
                    <a:pt x="21222" y="15722"/>
                    <a:pt x="21251" y="15596"/>
                  </a:cubicBezTo>
                  <a:cubicBezTo>
                    <a:pt x="21280" y="15470"/>
                    <a:pt x="21341" y="15305"/>
                    <a:pt x="21395" y="15236"/>
                  </a:cubicBezTo>
                  <a:cubicBezTo>
                    <a:pt x="21529" y="15065"/>
                    <a:pt x="21506" y="12063"/>
                    <a:pt x="21366" y="11654"/>
                  </a:cubicBezTo>
                  <a:cubicBezTo>
                    <a:pt x="21200" y="11166"/>
                    <a:pt x="20945" y="10708"/>
                    <a:pt x="20472" y="10006"/>
                  </a:cubicBezTo>
                  <a:cubicBezTo>
                    <a:pt x="19507" y="8576"/>
                    <a:pt x="17870" y="7345"/>
                    <a:pt x="15709" y="6405"/>
                  </a:cubicBezTo>
                  <a:cubicBezTo>
                    <a:pt x="14649" y="5945"/>
                    <a:pt x="13714" y="5647"/>
                    <a:pt x="13284" y="5647"/>
                  </a:cubicBezTo>
                  <a:cubicBezTo>
                    <a:pt x="13115" y="5647"/>
                    <a:pt x="12886" y="5616"/>
                    <a:pt x="12793" y="5572"/>
                  </a:cubicBezTo>
                  <a:cubicBezTo>
                    <a:pt x="12612" y="5485"/>
                    <a:pt x="12641" y="5476"/>
                    <a:pt x="13082" y="4852"/>
                  </a:cubicBezTo>
                  <a:cubicBezTo>
                    <a:pt x="13147" y="4759"/>
                    <a:pt x="13168" y="4261"/>
                    <a:pt x="13168" y="3582"/>
                  </a:cubicBezTo>
                  <a:cubicBezTo>
                    <a:pt x="13168" y="2629"/>
                    <a:pt x="13158" y="2431"/>
                    <a:pt x="12995" y="2161"/>
                  </a:cubicBezTo>
                  <a:cubicBezTo>
                    <a:pt x="12719" y="1701"/>
                    <a:pt x="12138" y="1172"/>
                    <a:pt x="11725" y="986"/>
                  </a:cubicBezTo>
                  <a:cubicBezTo>
                    <a:pt x="11527" y="896"/>
                    <a:pt x="11151" y="709"/>
                    <a:pt x="10888" y="588"/>
                  </a:cubicBezTo>
                  <a:cubicBezTo>
                    <a:pt x="10037" y="198"/>
                    <a:pt x="9138" y="0"/>
                    <a:pt x="8319" y="0"/>
                  </a:cubicBezTo>
                  <a:close/>
                  <a:moveTo>
                    <a:pt x="9127" y="6747"/>
                  </a:moveTo>
                  <a:lnTo>
                    <a:pt x="9445" y="6860"/>
                  </a:lnTo>
                  <a:cubicBezTo>
                    <a:pt x="9642" y="6926"/>
                    <a:pt x="10138" y="6984"/>
                    <a:pt x="10744" y="7012"/>
                  </a:cubicBezTo>
                  <a:cubicBezTo>
                    <a:pt x="11281" y="7037"/>
                    <a:pt x="11786" y="7079"/>
                    <a:pt x="11869" y="7107"/>
                  </a:cubicBezTo>
                  <a:cubicBezTo>
                    <a:pt x="11953" y="7134"/>
                    <a:pt x="12210" y="7199"/>
                    <a:pt x="12447" y="7258"/>
                  </a:cubicBezTo>
                  <a:cubicBezTo>
                    <a:pt x="12684" y="7317"/>
                    <a:pt x="13000" y="7400"/>
                    <a:pt x="13140" y="7448"/>
                  </a:cubicBezTo>
                  <a:cubicBezTo>
                    <a:pt x="13279" y="7496"/>
                    <a:pt x="13457" y="7542"/>
                    <a:pt x="13544" y="7542"/>
                  </a:cubicBezTo>
                  <a:cubicBezTo>
                    <a:pt x="13875" y="7542"/>
                    <a:pt x="14940" y="8001"/>
                    <a:pt x="15853" y="8547"/>
                  </a:cubicBezTo>
                  <a:cubicBezTo>
                    <a:pt x="16502" y="8934"/>
                    <a:pt x="17461" y="9759"/>
                    <a:pt x="17787" y="10214"/>
                  </a:cubicBezTo>
                  <a:cubicBezTo>
                    <a:pt x="18820" y="11654"/>
                    <a:pt x="18887" y="11865"/>
                    <a:pt x="18942" y="13265"/>
                  </a:cubicBezTo>
                  <a:cubicBezTo>
                    <a:pt x="18987" y="14419"/>
                    <a:pt x="18809" y="15159"/>
                    <a:pt x="18335" y="15861"/>
                  </a:cubicBezTo>
                  <a:cubicBezTo>
                    <a:pt x="17778" y="16688"/>
                    <a:pt x="17417" y="17159"/>
                    <a:pt x="17181" y="17358"/>
                  </a:cubicBezTo>
                  <a:cubicBezTo>
                    <a:pt x="17029" y="17486"/>
                    <a:pt x="16793" y="17692"/>
                    <a:pt x="16661" y="17813"/>
                  </a:cubicBezTo>
                  <a:cubicBezTo>
                    <a:pt x="16033" y="18392"/>
                    <a:pt x="14055" y="19317"/>
                    <a:pt x="13168" y="19443"/>
                  </a:cubicBezTo>
                  <a:cubicBezTo>
                    <a:pt x="12998" y="19467"/>
                    <a:pt x="12823" y="19525"/>
                    <a:pt x="12793" y="19556"/>
                  </a:cubicBezTo>
                  <a:cubicBezTo>
                    <a:pt x="12763" y="19588"/>
                    <a:pt x="12596" y="19613"/>
                    <a:pt x="12418" y="19613"/>
                  </a:cubicBezTo>
                  <a:cubicBezTo>
                    <a:pt x="12240" y="19613"/>
                    <a:pt x="11960" y="19633"/>
                    <a:pt x="11812" y="19670"/>
                  </a:cubicBezTo>
                  <a:cubicBezTo>
                    <a:pt x="11664" y="19707"/>
                    <a:pt x="11063" y="19756"/>
                    <a:pt x="10484" y="19784"/>
                  </a:cubicBezTo>
                  <a:cubicBezTo>
                    <a:pt x="9905" y="19811"/>
                    <a:pt x="9386" y="19855"/>
                    <a:pt x="9300" y="19879"/>
                  </a:cubicBezTo>
                  <a:cubicBezTo>
                    <a:pt x="9198" y="19907"/>
                    <a:pt x="9117" y="19897"/>
                    <a:pt x="9069" y="19822"/>
                  </a:cubicBezTo>
                  <a:cubicBezTo>
                    <a:pt x="9030" y="19759"/>
                    <a:pt x="8981" y="18066"/>
                    <a:pt x="8954" y="16070"/>
                  </a:cubicBezTo>
                  <a:lnTo>
                    <a:pt x="8896" y="12450"/>
                  </a:lnTo>
                  <a:lnTo>
                    <a:pt x="9733" y="12735"/>
                  </a:lnTo>
                  <a:cubicBezTo>
                    <a:pt x="10377" y="12954"/>
                    <a:pt x="10656" y="13001"/>
                    <a:pt x="11003" y="13000"/>
                  </a:cubicBezTo>
                  <a:cubicBezTo>
                    <a:pt x="11648" y="12998"/>
                    <a:pt x="11716" y="12948"/>
                    <a:pt x="11754" y="12488"/>
                  </a:cubicBezTo>
                  <a:cubicBezTo>
                    <a:pt x="11800" y="11926"/>
                    <a:pt x="11699" y="11823"/>
                    <a:pt x="10859" y="11636"/>
                  </a:cubicBezTo>
                  <a:cubicBezTo>
                    <a:pt x="10337" y="11519"/>
                    <a:pt x="10038" y="11409"/>
                    <a:pt x="9676" y="11181"/>
                  </a:cubicBezTo>
                  <a:lnTo>
                    <a:pt x="9214" y="10878"/>
                  </a:lnTo>
                  <a:lnTo>
                    <a:pt x="9214" y="10252"/>
                  </a:lnTo>
                  <a:cubicBezTo>
                    <a:pt x="9214" y="9809"/>
                    <a:pt x="9252" y="9564"/>
                    <a:pt x="9358" y="9418"/>
                  </a:cubicBezTo>
                  <a:cubicBezTo>
                    <a:pt x="9574" y="9123"/>
                    <a:pt x="10399" y="8733"/>
                    <a:pt x="11032" y="8641"/>
                  </a:cubicBezTo>
                  <a:cubicBezTo>
                    <a:pt x="11169" y="8622"/>
                    <a:pt x="11383" y="8562"/>
                    <a:pt x="11523" y="8490"/>
                  </a:cubicBezTo>
                  <a:cubicBezTo>
                    <a:pt x="11751" y="8372"/>
                    <a:pt x="11783" y="8311"/>
                    <a:pt x="11783" y="7959"/>
                  </a:cubicBezTo>
                  <a:cubicBezTo>
                    <a:pt x="11783" y="7654"/>
                    <a:pt x="11749" y="7530"/>
                    <a:pt x="11610" y="7448"/>
                  </a:cubicBezTo>
                  <a:cubicBezTo>
                    <a:pt x="11286" y="7255"/>
                    <a:pt x="10837" y="7260"/>
                    <a:pt x="9964" y="7467"/>
                  </a:cubicBezTo>
                  <a:cubicBezTo>
                    <a:pt x="9518" y="7572"/>
                    <a:pt x="9135" y="7643"/>
                    <a:pt x="9098" y="7618"/>
                  </a:cubicBezTo>
                  <a:cubicBezTo>
                    <a:pt x="9061" y="7593"/>
                    <a:pt x="9041" y="7391"/>
                    <a:pt x="9069" y="7163"/>
                  </a:cubicBezTo>
                  <a:lnTo>
                    <a:pt x="9127" y="6747"/>
                  </a:lnTo>
                  <a:close/>
                  <a:moveTo>
                    <a:pt x="6962" y="7031"/>
                  </a:moveTo>
                  <a:lnTo>
                    <a:pt x="6933" y="10802"/>
                  </a:lnTo>
                  <a:cubicBezTo>
                    <a:pt x="6924" y="12881"/>
                    <a:pt x="6897" y="14597"/>
                    <a:pt x="6876" y="14611"/>
                  </a:cubicBezTo>
                  <a:cubicBezTo>
                    <a:pt x="6855" y="14624"/>
                    <a:pt x="6768" y="14486"/>
                    <a:pt x="6674" y="14288"/>
                  </a:cubicBezTo>
                  <a:cubicBezTo>
                    <a:pt x="6579" y="14091"/>
                    <a:pt x="6365" y="13716"/>
                    <a:pt x="6183" y="13474"/>
                  </a:cubicBezTo>
                  <a:cubicBezTo>
                    <a:pt x="5723" y="12863"/>
                    <a:pt x="5468" y="12405"/>
                    <a:pt x="5461" y="12071"/>
                  </a:cubicBezTo>
                  <a:cubicBezTo>
                    <a:pt x="5458" y="11916"/>
                    <a:pt x="5393" y="11552"/>
                    <a:pt x="5317" y="11275"/>
                  </a:cubicBezTo>
                  <a:cubicBezTo>
                    <a:pt x="5008" y="10155"/>
                    <a:pt x="5268" y="8837"/>
                    <a:pt x="5952" y="7997"/>
                  </a:cubicBezTo>
                  <a:cubicBezTo>
                    <a:pt x="6180" y="7717"/>
                    <a:pt x="6513" y="7384"/>
                    <a:pt x="6674" y="7258"/>
                  </a:cubicBezTo>
                  <a:lnTo>
                    <a:pt x="6962" y="703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454" name="Rettangolo"/>
          <p:cNvSpPr/>
          <p:nvPr/>
        </p:nvSpPr>
        <p:spPr>
          <a:xfrm>
            <a:off x="315" y="12863429"/>
            <a:ext cx="24451440" cy="8679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55" name="G. Galloro"/>
          <p:cNvSpPr txBox="1"/>
          <p:nvPr/>
        </p:nvSpPr>
        <p:spPr>
          <a:xfrm>
            <a:off x="335827" y="13029440"/>
            <a:ext cx="18335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G. Galloro</a:t>
            </a:r>
          </a:p>
        </p:txBody>
      </p:sp>
      <p:pic>
        <p:nvPicPr>
          <p:cNvPr id="456" name="Bolla Federico trasparente.gif" descr="Bolla Federico trasparente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7648" y="12922767"/>
            <a:ext cx="749147" cy="749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7" name="Logo Endo.gif" descr="Logo Endo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27001" y="12921939"/>
            <a:ext cx="749301" cy="750940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UOC di Chirurgia Endoscopica"/>
          <p:cNvSpPr txBox="1"/>
          <p:nvPr/>
        </p:nvSpPr>
        <p:spPr>
          <a:xfrm>
            <a:off x="16643004" y="13018010"/>
            <a:ext cx="54067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UOC di Chirurgia Endoscopica</a:t>
            </a:r>
          </a:p>
        </p:txBody>
      </p:sp>
      <p:sp>
        <p:nvSpPr>
          <p:cNvPr id="459" name="Università di Napoli Federico II - Scuola di Medicina e Chirurgia"/>
          <p:cNvSpPr txBox="1"/>
          <p:nvPr/>
        </p:nvSpPr>
        <p:spPr>
          <a:xfrm>
            <a:off x="3335158" y="13018010"/>
            <a:ext cx="1095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Università di Napoli Federico II - Scuola di Medicina e Chirurgia</a:t>
            </a:r>
          </a:p>
        </p:txBody>
      </p:sp>
      <p:sp>
        <p:nvSpPr>
          <p:cNvPr id="460" name="GERD POST LSG"/>
          <p:cNvSpPr txBox="1"/>
          <p:nvPr/>
        </p:nvSpPr>
        <p:spPr>
          <a:xfrm>
            <a:off x="189739" y="1865077"/>
            <a:ext cx="2381859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30000"/>
              </a:lnSpc>
              <a:defRPr sz="8000" spc="-239">
                <a:solidFill>
                  <a:srgbClr val="0685FF"/>
                </a:solidFill>
              </a:defRPr>
            </a:lvl1pPr>
          </a:lstStyle>
          <a:p>
            <a:r>
              <a:t>GERD POST LSG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" grpId="1" animBg="1" advAuto="0"/>
      <p:bldP spid="448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Raggruppa"/>
          <p:cNvGrpSpPr/>
          <p:nvPr/>
        </p:nvGrpSpPr>
        <p:grpSpPr>
          <a:xfrm>
            <a:off x="315" y="-65100"/>
            <a:ext cx="24383370" cy="1639155"/>
            <a:chOff x="0" y="0"/>
            <a:chExt cx="24383369" cy="1639153"/>
          </a:xfrm>
        </p:grpSpPr>
        <p:sp>
          <p:nvSpPr>
            <p:cNvPr id="462" name="Rettangolo"/>
            <p:cNvSpPr/>
            <p:nvPr/>
          </p:nvSpPr>
          <p:spPr>
            <a:xfrm>
              <a:off x="0" y="42440"/>
              <a:ext cx="24383370" cy="1575722"/>
            </a:xfrm>
            <a:prstGeom prst="rect">
              <a:avLst/>
            </a:prstGeom>
            <a:gradFill flip="none" rotWithShape="1">
              <a:gsLst>
                <a:gs pos="0">
                  <a:srgbClr val="153065"/>
                </a:gs>
                <a:gs pos="100000">
                  <a:srgbClr val="15306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63" name="SPRING MEETING SICOB 2025                                                                                                                           Venezia 13 -14 maggio 2025…"/>
            <p:cNvSpPr txBox="1"/>
            <p:nvPr/>
          </p:nvSpPr>
          <p:spPr>
            <a:xfrm>
              <a:off x="142873" y="0"/>
              <a:ext cx="23962493" cy="1575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lvl="1" algn="l">
                <a:defRPr sz="2600"/>
              </a:pPr>
              <a:r>
                <a:rPr sz="2400"/>
                <a:t>SPRING MEETING SICOB 2025 </a:t>
              </a:r>
              <a:r>
                <a:rPr sz="3300"/>
                <a:t>                                                                                                                          </a:t>
              </a:r>
              <a:r>
                <a:rPr sz="2500"/>
                <a:t>Venezia 13 -14 maggio 2025</a:t>
              </a:r>
              <a:r>
                <a:rPr sz="3300"/>
                <a:t> </a:t>
              </a:r>
              <a:r>
                <a:t> </a:t>
              </a:r>
            </a:p>
            <a:p>
              <a:pPr lvl="1" algn="l">
                <a:defRPr sz="24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OBESITÁ, CHIRURGIA BARIATRICA E REFLUSSO</a:t>
              </a:r>
              <a:endParaRPr sz="2500">
                <a:solidFill>
                  <a:srgbClr val="FFA221"/>
                </a:solidFill>
              </a:endParaRPr>
            </a:p>
            <a:p>
              <a:pPr lvl="1" algn="l">
                <a:lnSpc>
                  <a:spcPct val="60000"/>
                </a:lnSpc>
                <a:defRPr sz="10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endParaRPr>
                <a:solidFill>
                  <a:srgbClr val="FFA221"/>
                </a:solidFill>
              </a:endParaRPr>
            </a:p>
            <a:p>
              <a:pPr lvl="1" algn="l">
                <a:defRPr sz="35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MBS &amp; GERD: TOOL DIAGNOSTICI E OPZIONI TERAPEUTICHE</a:t>
              </a:r>
            </a:p>
          </p:txBody>
        </p:sp>
        <p:pic>
          <p:nvPicPr>
            <p:cNvPr id="464" name="Screenshot 2025-05-02 alle 16.12.57.png" descr="Screenshot 2025-05-02 alle 16.12.5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52593" y="63433"/>
              <a:ext cx="1122554" cy="1575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5" name="Screenshot 2025-05-02 alle 16.32.41.png" descr="Screenshot 2025-05-02 alle 16.32.41.png"/>
            <p:cNvPicPr>
              <a:picLocks noChangeAspect="1"/>
            </p:cNvPicPr>
            <p:nvPr/>
          </p:nvPicPr>
          <p:blipFill>
            <a:blip r:embed="rId3"/>
            <a:srcRect l="4794" t="3531" r="11463" b="3241"/>
            <a:stretch>
              <a:fillRect/>
            </a:stretch>
          </p:blipFill>
          <p:spPr>
            <a:xfrm>
              <a:off x="4740203" y="105352"/>
              <a:ext cx="295387" cy="45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60" extrusionOk="0">
                  <a:moveTo>
                    <a:pt x="8319" y="0"/>
                  </a:moveTo>
                  <a:cubicBezTo>
                    <a:pt x="7865" y="1"/>
                    <a:pt x="7750" y="17"/>
                    <a:pt x="7626" y="133"/>
                  </a:cubicBezTo>
                  <a:cubicBezTo>
                    <a:pt x="7444" y="304"/>
                    <a:pt x="7422" y="1121"/>
                    <a:pt x="7597" y="1270"/>
                  </a:cubicBezTo>
                  <a:cubicBezTo>
                    <a:pt x="7747" y="1398"/>
                    <a:pt x="8102" y="1516"/>
                    <a:pt x="8319" y="1516"/>
                  </a:cubicBezTo>
                  <a:cubicBezTo>
                    <a:pt x="8412" y="1516"/>
                    <a:pt x="8816" y="1571"/>
                    <a:pt x="9214" y="1649"/>
                  </a:cubicBezTo>
                  <a:cubicBezTo>
                    <a:pt x="10021" y="1807"/>
                    <a:pt x="10507" y="2072"/>
                    <a:pt x="10975" y="2597"/>
                  </a:cubicBezTo>
                  <a:cubicBezTo>
                    <a:pt x="11216" y="2867"/>
                    <a:pt x="11230" y="2935"/>
                    <a:pt x="11234" y="3601"/>
                  </a:cubicBezTo>
                  <a:cubicBezTo>
                    <a:pt x="11239" y="4261"/>
                    <a:pt x="11228" y="4355"/>
                    <a:pt x="11003" y="4605"/>
                  </a:cubicBezTo>
                  <a:cubicBezTo>
                    <a:pt x="10623" y="5029"/>
                    <a:pt x="10349" y="5164"/>
                    <a:pt x="9993" y="5117"/>
                  </a:cubicBezTo>
                  <a:lnTo>
                    <a:pt x="9704" y="5079"/>
                  </a:lnTo>
                  <a:lnTo>
                    <a:pt x="10022" y="4795"/>
                  </a:lnTo>
                  <a:cubicBezTo>
                    <a:pt x="10387" y="4481"/>
                    <a:pt x="10628" y="4009"/>
                    <a:pt x="10628" y="3639"/>
                  </a:cubicBezTo>
                  <a:cubicBezTo>
                    <a:pt x="10628" y="2928"/>
                    <a:pt x="9585" y="2005"/>
                    <a:pt x="8665" y="1914"/>
                  </a:cubicBezTo>
                  <a:cubicBezTo>
                    <a:pt x="7878" y="1837"/>
                    <a:pt x="7036" y="1920"/>
                    <a:pt x="6616" y="2123"/>
                  </a:cubicBezTo>
                  <a:cubicBezTo>
                    <a:pt x="6115" y="2365"/>
                    <a:pt x="5581" y="2819"/>
                    <a:pt x="5519" y="3051"/>
                  </a:cubicBezTo>
                  <a:cubicBezTo>
                    <a:pt x="5491" y="3155"/>
                    <a:pt x="5448" y="3721"/>
                    <a:pt x="5432" y="4302"/>
                  </a:cubicBezTo>
                  <a:lnTo>
                    <a:pt x="5403" y="5344"/>
                  </a:lnTo>
                  <a:lnTo>
                    <a:pt x="5663" y="5591"/>
                  </a:lnTo>
                  <a:lnTo>
                    <a:pt x="5952" y="5818"/>
                  </a:lnTo>
                  <a:lnTo>
                    <a:pt x="5605" y="6159"/>
                  </a:lnTo>
                  <a:cubicBezTo>
                    <a:pt x="5415" y="6347"/>
                    <a:pt x="5173" y="6584"/>
                    <a:pt x="5086" y="6671"/>
                  </a:cubicBezTo>
                  <a:cubicBezTo>
                    <a:pt x="4999" y="6757"/>
                    <a:pt x="4748" y="6994"/>
                    <a:pt x="4537" y="7201"/>
                  </a:cubicBezTo>
                  <a:cubicBezTo>
                    <a:pt x="3725" y="8001"/>
                    <a:pt x="3504" y="8701"/>
                    <a:pt x="3527" y="10461"/>
                  </a:cubicBezTo>
                  <a:cubicBezTo>
                    <a:pt x="3544" y="11704"/>
                    <a:pt x="3585" y="11940"/>
                    <a:pt x="3845" y="12640"/>
                  </a:cubicBezTo>
                  <a:cubicBezTo>
                    <a:pt x="3902" y="12795"/>
                    <a:pt x="4002" y="13032"/>
                    <a:pt x="4047" y="13170"/>
                  </a:cubicBezTo>
                  <a:cubicBezTo>
                    <a:pt x="4092" y="13309"/>
                    <a:pt x="4285" y="13652"/>
                    <a:pt x="4480" y="13928"/>
                  </a:cubicBezTo>
                  <a:cubicBezTo>
                    <a:pt x="5044" y="14728"/>
                    <a:pt x="5172" y="15164"/>
                    <a:pt x="5172" y="16032"/>
                  </a:cubicBezTo>
                  <a:cubicBezTo>
                    <a:pt x="5172" y="17017"/>
                    <a:pt x="4976" y="17502"/>
                    <a:pt x="4162" y="18382"/>
                  </a:cubicBezTo>
                  <a:cubicBezTo>
                    <a:pt x="3608" y="18980"/>
                    <a:pt x="3008" y="19349"/>
                    <a:pt x="2055" y="19727"/>
                  </a:cubicBezTo>
                  <a:cubicBezTo>
                    <a:pt x="1613" y="19902"/>
                    <a:pt x="1249" y="20073"/>
                    <a:pt x="1218" y="20106"/>
                  </a:cubicBezTo>
                  <a:cubicBezTo>
                    <a:pt x="1156" y="20171"/>
                    <a:pt x="354" y="20428"/>
                    <a:pt x="208" y="20428"/>
                  </a:cubicBezTo>
                  <a:cubicBezTo>
                    <a:pt x="-71" y="20428"/>
                    <a:pt x="-68" y="21195"/>
                    <a:pt x="208" y="21376"/>
                  </a:cubicBezTo>
                  <a:cubicBezTo>
                    <a:pt x="438" y="21527"/>
                    <a:pt x="1147" y="21547"/>
                    <a:pt x="1535" y="21413"/>
                  </a:cubicBezTo>
                  <a:cubicBezTo>
                    <a:pt x="1675" y="21366"/>
                    <a:pt x="1894" y="21296"/>
                    <a:pt x="2026" y="21262"/>
                  </a:cubicBezTo>
                  <a:cubicBezTo>
                    <a:pt x="2725" y="21079"/>
                    <a:pt x="4834" y="19837"/>
                    <a:pt x="5317" y="19329"/>
                  </a:cubicBezTo>
                  <a:cubicBezTo>
                    <a:pt x="5415" y="19225"/>
                    <a:pt x="5626" y="19049"/>
                    <a:pt x="5779" y="18931"/>
                  </a:cubicBezTo>
                  <a:cubicBezTo>
                    <a:pt x="6025" y="18741"/>
                    <a:pt x="6309" y="18392"/>
                    <a:pt x="6731" y="17737"/>
                  </a:cubicBezTo>
                  <a:cubicBezTo>
                    <a:pt x="6850" y="17554"/>
                    <a:pt x="6862" y="17731"/>
                    <a:pt x="6904" y="19405"/>
                  </a:cubicBezTo>
                  <a:cubicBezTo>
                    <a:pt x="6941" y="20820"/>
                    <a:pt x="6983" y="21301"/>
                    <a:pt x="7078" y="21376"/>
                  </a:cubicBezTo>
                  <a:cubicBezTo>
                    <a:pt x="7183" y="21459"/>
                    <a:pt x="7500" y="21489"/>
                    <a:pt x="9041" y="21489"/>
                  </a:cubicBezTo>
                  <a:cubicBezTo>
                    <a:pt x="10043" y="21490"/>
                    <a:pt x="10887" y="21508"/>
                    <a:pt x="10917" y="21527"/>
                  </a:cubicBezTo>
                  <a:cubicBezTo>
                    <a:pt x="11028" y="21600"/>
                    <a:pt x="12135" y="21544"/>
                    <a:pt x="12505" y="21451"/>
                  </a:cubicBezTo>
                  <a:cubicBezTo>
                    <a:pt x="12715" y="21399"/>
                    <a:pt x="13029" y="21328"/>
                    <a:pt x="13197" y="21300"/>
                  </a:cubicBezTo>
                  <a:cubicBezTo>
                    <a:pt x="13855" y="21190"/>
                    <a:pt x="15940" y="20455"/>
                    <a:pt x="16517" y="20125"/>
                  </a:cubicBezTo>
                  <a:cubicBezTo>
                    <a:pt x="18397" y="19047"/>
                    <a:pt x="19644" y="18036"/>
                    <a:pt x="20385" y="16979"/>
                  </a:cubicBezTo>
                  <a:cubicBezTo>
                    <a:pt x="20573" y="16712"/>
                    <a:pt x="20832" y="16350"/>
                    <a:pt x="20962" y="16164"/>
                  </a:cubicBezTo>
                  <a:cubicBezTo>
                    <a:pt x="21092" y="15979"/>
                    <a:pt x="21222" y="15722"/>
                    <a:pt x="21251" y="15596"/>
                  </a:cubicBezTo>
                  <a:cubicBezTo>
                    <a:pt x="21280" y="15470"/>
                    <a:pt x="21341" y="15305"/>
                    <a:pt x="21395" y="15236"/>
                  </a:cubicBezTo>
                  <a:cubicBezTo>
                    <a:pt x="21529" y="15065"/>
                    <a:pt x="21506" y="12063"/>
                    <a:pt x="21366" y="11654"/>
                  </a:cubicBezTo>
                  <a:cubicBezTo>
                    <a:pt x="21200" y="11166"/>
                    <a:pt x="20945" y="10708"/>
                    <a:pt x="20472" y="10006"/>
                  </a:cubicBezTo>
                  <a:cubicBezTo>
                    <a:pt x="19507" y="8576"/>
                    <a:pt x="17870" y="7345"/>
                    <a:pt x="15709" y="6405"/>
                  </a:cubicBezTo>
                  <a:cubicBezTo>
                    <a:pt x="14649" y="5945"/>
                    <a:pt x="13714" y="5647"/>
                    <a:pt x="13284" y="5647"/>
                  </a:cubicBezTo>
                  <a:cubicBezTo>
                    <a:pt x="13115" y="5647"/>
                    <a:pt x="12886" y="5616"/>
                    <a:pt x="12793" y="5572"/>
                  </a:cubicBezTo>
                  <a:cubicBezTo>
                    <a:pt x="12612" y="5485"/>
                    <a:pt x="12641" y="5476"/>
                    <a:pt x="13082" y="4852"/>
                  </a:cubicBezTo>
                  <a:cubicBezTo>
                    <a:pt x="13147" y="4759"/>
                    <a:pt x="13168" y="4261"/>
                    <a:pt x="13168" y="3582"/>
                  </a:cubicBezTo>
                  <a:cubicBezTo>
                    <a:pt x="13168" y="2629"/>
                    <a:pt x="13158" y="2431"/>
                    <a:pt x="12995" y="2161"/>
                  </a:cubicBezTo>
                  <a:cubicBezTo>
                    <a:pt x="12719" y="1701"/>
                    <a:pt x="12138" y="1172"/>
                    <a:pt x="11725" y="986"/>
                  </a:cubicBezTo>
                  <a:cubicBezTo>
                    <a:pt x="11527" y="896"/>
                    <a:pt x="11151" y="709"/>
                    <a:pt x="10888" y="588"/>
                  </a:cubicBezTo>
                  <a:cubicBezTo>
                    <a:pt x="10037" y="198"/>
                    <a:pt x="9138" y="0"/>
                    <a:pt x="8319" y="0"/>
                  </a:cubicBezTo>
                  <a:close/>
                  <a:moveTo>
                    <a:pt x="9127" y="6747"/>
                  </a:moveTo>
                  <a:lnTo>
                    <a:pt x="9445" y="6860"/>
                  </a:lnTo>
                  <a:cubicBezTo>
                    <a:pt x="9642" y="6926"/>
                    <a:pt x="10138" y="6984"/>
                    <a:pt x="10744" y="7012"/>
                  </a:cubicBezTo>
                  <a:cubicBezTo>
                    <a:pt x="11281" y="7037"/>
                    <a:pt x="11786" y="7079"/>
                    <a:pt x="11869" y="7107"/>
                  </a:cubicBezTo>
                  <a:cubicBezTo>
                    <a:pt x="11953" y="7134"/>
                    <a:pt x="12210" y="7199"/>
                    <a:pt x="12447" y="7258"/>
                  </a:cubicBezTo>
                  <a:cubicBezTo>
                    <a:pt x="12684" y="7317"/>
                    <a:pt x="13000" y="7400"/>
                    <a:pt x="13140" y="7448"/>
                  </a:cubicBezTo>
                  <a:cubicBezTo>
                    <a:pt x="13279" y="7496"/>
                    <a:pt x="13457" y="7542"/>
                    <a:pt x="13544" y="7542"/>
                  </a:cubicBezTo>
                  <a:cubicBezTo>
                    <a:pt x="13875" y="7542"/>
                    <a:pt x="14940" y="8001"/>
                    <a:pt x="15853" y="8547"/>
                  </a:cubicBezTo>
                  <a:cubicBezTo>
                    <a:pt x="16502" y="8934"/>
                    <a:pt x="17461" y="9759"/>
                    <a:pt x="17787" y="10214"/>
                  </a:cubicBezTo>
                  <a:cubicBezTo>
                    <a:pt x="18820" y="11654"/>
                    <a:pt x="18887" y="11865"/>
                    <a:pt x="18942" y="13265"/>
                  </a:cubicBezTo>
                  <a:cubicBezTo>
                    <a:pt x="18987" y="14419"/>
                    <a:pt x="18809" y="15159"/>
                    <a:pt x="18335" y="15861"/>
                  </a:cubicBezTo>
                  <a:cubicBezTo>
                    <a:pt x="17778" y="16688"/>
                    <a:pt x="17417" y="17159"/>
                    <a:pt x="17181" y="17358"/>
                  </a:cubicBezTo>
                  <a:cubicBezTo>
                    <a:pt x="17029" y="17486"/>
                    <a:pt x="16793" y="17692"/>
                    <a:pt x="16661" y="17813"/>
                  </a:cubicBezTo>
                  <a:cubicBezTo>
                    <a:pt x="16033" y="18392"/>
                    <a:pt x="14055" y="19317"/>
                    <a:pt x="13168" y="19443"/>
                  </a:cubicBezTo>
                  <a:cubicBezTo>
                    <a:pt x="12998" y="19467"/>
                    <a:pt x="12823" y="19525"/>
                    <a:pt x="12793" y="19556"/>
                  </a:cubicBezTo>
                  <a:cubicBezTo>
                    <a:pt x="12763" y="19588"/>
                    <a:pt x="12596" y="19613"/>
                    <a:pt x="12418" y="19613"/>
                  </a:cubicBezTo>
                  <a:cubicBezTo>
                    <a:pt x="12240" y="19613"/>
                    <a:pt x="11960" y="19633"/>
                    <a:pt x="11812" y="19670"/>
                  </a:cubicBezTo>
                  <a:cubicBezTo>
                    <a:pt x="11664" y="19707"/>
                    <a:pt x="11063" y="19756"/>
                    <a:pt x="10484" y="19784"/>
                  </a:cubicBezTo>
                  <a:cubicBezTo>
                    <a:pt x="9905" y="19811"/>
                    <a:pt x="9386" y="19855"/>
                    <a:pt x="9300" y="19879"/>
                  </a:cubicBezTo>
                  <a:cubicBezTo>
                    <a:pt x="9198" y="19907"/>
                    <a:pt x="9117" y="19897"/>
                    <a:pt x="9069" y="19822"/>
                  </a:cubicBezTo>
                  <a:cubicBezTo>
                    <a:pt x="9030" y="19759"/>
                    <a:pt x="8981" y="18066"/>
                    <a:pt x="8954" y="16070"/>
                  </a:cubicBezTo>
                  <a:lnTo>
                    <a:pt x="8896" y="12450"/>
                  </a:lnTo>
                  <a:lnTo>
                    <a:pt x="9733" y="12735"/>
                  </a:lnTo>
                  <a:cubicBezTo>
                    <a:pt x="10377" y="12954"/>
                    <a:pt x="10656" y="13001"/>
                    <a:pt x="11003" y="13000"/>
                  </a:cubicBezTo>
                  <a:cubicBezTo>
                    <a:pt x="11648" y="12998"/>
                    <a:pt x="11716" y="12948"/>
                    <a:pt x="11754" y="12488"/>
                  </a:cubicBezTo>
                  <a:cubicBezTo>
                    <a:pt x="11800" y="11926"/>
                    <a:pt x="11699" y="11823"/>
                    <a:pt x="10859" y="11636"/>
                  </a:cubicBezTo>
                  <a:cubicBezTo>
                    <a:pt x="10337" y="11519"/>
                    <a:pt x="10038" y="11409"/>
                    <a:pt x="9676" y="11181"/>
                  </a:cubicBezTo>
                  <a:lnTo>
                    <a:pt x="9214" y="10878"/>
                  </a:lnTo>
                  <a:lnTo>
                    <a:pt x="9214" y="10252"/>
                  </a:lnTo>
                  <a:cubicBezTo>
                    <a:pt x="9214" y="9809"/>
                    <a:pt x="9252" y="9564"/>
                    <a:pt x="9358" y="9418"/>
                  </a:cubicBezTo>
                  <a:cubicBezTo>
                    <a:pt x="9574" y="9123"/>
                    <a:pt x="10399" y="8733"/>
                    <a:pt x="11032" y="8641"/>
                  </a:cubicBezTo>
                  <a:cubicBezTo>
                    <a:pt x="11169" y="8622"/>
                    <a:pt x="11383" y="8562"/>
                    <a:pt x="11523" y="8490"/>
                  </a:cubicBezTo>
                  <a:cubicBezTo>
                    <a:pt x="11751" y="8372"/>
                    <a:pt x="11783" y="8311"/>
                    <a:pt x="11783" y="7959"/>
                  </a:cubicBezTo>
                  <a:cubicBezTo>
                    <a:pt x="11783" y="7654"/>
                    <a:pt x="11749" y="7530"/>
                    <a:pt x="11610" y="7448"/>
                  </a:cubicBezTo>
                  <a:cubicBezTo>
                    <a:pt x="11286" y="7255"/>
                    <a:pt x="10837" y="7260"/>
                    <a:pt x="9964" y="7467"/>
                  </a:cubicBezTo>
                  <a:cubicBezTo>
                    <a:pt x="9518" y="7572"/>
                    <a:pt x="9135" y="7643"/>
                    <a:pt x="9098" y="7618"/>
                  </a:cubicBezTo>
                  <a:cubicBezTo>
                    <a:pt x="9061" y="7593"/>
                    <a:pt x="9041" y="7391"/>
                    <a:pt x="9069" y="7163"/>
                  </a:cubicBezTo>
                  <a:lnTo>
                    <a:pt x="9127" y="6747"/>
                  </a:lnTo>
                  <a:close/>
                  <a:moveTo>
                    <a:pt x="6962" y="7031"/>
                  </a:moveTo>
                  <a:lnTo>
                    <a:pt x="6933" y="10802"/>
                  </a:lnTo>
                  <a:cubicBezTo>
                    <a:pt x="6924" y="12881"/>
                    <a:pt x="6897" y="14597"/>
                    <a:pt x="6876" y="14611"/>
                  </a:cubicBezTo>
                  <a:cubicBezTo>
                    <a:pt x="6855" y="14624"/>
                    <a:pt x="6768" y="14486"/>
                    <a:pt x="6674" y="14288"/>
                  </a:cubicBezTo>
                  <a:cubicBezTo>
                    <a:pt x="6579" y="14091"/>
                    <a:pt x="6365" y="13716"/>
                    <a:pt x="6183" y="13474"/>
                  </a:cubicBezTo>
                  <a:cubicBezTo>
                    <a:pt x="5723" y="12863"/>
                    <a:pt x="5468" y="12405"/>
                    <a:pt x="5461" y="12071"/>
                  </a:cubicBezTo>
                  <a:cubicBezTo>
                    <a:pt x="5458" y="11916"/>
                    <a:pt x="5393" y="11552"/>
                    <a:pt x="5317" y="11275"/>
                  </a:cubicBezTo>
                  <a:cubicBezTo>
                    <a:pt x="5008" y="10155"/>
                    <a:pt x="5268" y="8837"/>
                    <a:pt x="5952" y="7997"/>
                  </a:cubicBezTo>
                  <a:cubicBezTo>
                    <a:pt x="6180" y="7717"/>
                    <a:pt x="6513" y="7384"/>
                    <a:pt x="6674" y="7258"/>
                  </a:cubicBezTo>
                  <a:lnTo>
                    <a:pt x="6962" y="703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467" name="Rettangolo"/>
          <p:cNvSpPr/>
          <p:nvPr/>
        </p:nvSpPr>
        <p:spPr>
          <a:xfrm>
            <a:off x="315" y="12863429"/>
            <a:ext cx="24451440" cy="8679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68" name="G. Galloro"/>
          <p:cNvSpPr txBox="1"/>
          <p:nvPr/>
        </p:nvSpPr>
        <p:spPr>
          <a:xfrm>
            <a:off x="335827" y="13029440"/>
            <a:ext cx="18335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G. Galloro</a:t>
            </a:r>
          </a:p>
        </p:txBody>
      </p:sp>
      <p:pic>
        <p:nvPicPr>
          <p:cNvPr id="469" name="Bolla Federico trasparente.gif" descr="Bolla Federico trasparent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648" y="12922767"/>
            <a:ext cx="749147" cy="749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Logo Endo.gif" descr="Logo End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7001" y="12921939"/>
            <a:ext cx="749301" cy="750940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UOC di Chirurgia Endoscopica"/>
          <p:cNvSpPr txBox="1"/>
          <p:nvPr/>
        </p:nvSpPr>
        <p:spPr>
          <a:xfrm>
            <a:off x="16643004" y="13018010"/>
            <a:ext cx="54067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UOC di Chirurgia Endoscopica</a:t>
            </a:r>
          </a:p>
        </p:txBody>
      </p:sp>
      <p:sp>
        <p:nvSpPr>
          <p:cNvPr id="472" name="Università di Napoli Federico II - Scuola di Medicina e Chirurgia"/>
          <p:cNvSpPr txBox="1"/>
          <p:nvPr/>
        </p:nvSpPr>
        <p:spPr>
          <a:xfrm>
            <a:off x="3335158" y="13018010"/>
            <a:ext cx="1095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Università di Napoli Federico II - Scuola di Medicina e Chirurgia</a:t>
            </a:r>
          </a:p>
        </p:txBody>
      </p:sp>
      <p:sp>
        <p:nvSpPr>
          <p:cNvPr id="473" name="AD OGNI MODO, ANCHE IN ASSENZA DI  DATI INCONTROVERTIBILI,…"/>
          <p:cNvSpPr txBox="1"/>
          <p:nvPr/>
        </p:nvSpPr>
        <p:spPr>
          <a:xfrm>
            <a:off x="2060214" y="4092491"/>
            <a:ext cx="20263572" cy="2722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10000"/>
              </a:lnSpc>
              <a:defRPr sz="4000" spc="-119"/>
            </a:pPr>
            <a:r>
              <a:t>AD OGNI MODO, ANCHE IN ASSENZA DI  DATI INCONTROVERTIBILI,</a:t>
            </a:r>
          </a:p>
          <a:p>
            <a:pPr>
              <a:lnSpc>
                <a:spcPct val="110000"/>
              </a:lnSpc>
              <a:defRPr sz="4000" spc="-119"/>
            </a:pPr>
            <a:r>
              <a:t>LE PRINCIPALI SOCIETÀ SCIENTIFICHE RACCOMANDANO UNA STRETTA SORVEGLIANZA ENDOSCOPICA DOPO LSG PER CONSENTIRE UNA DIAGNOSI PRECOCE</a:t>
            </a:r>
          </a:p>
          <a:p>
            <a:pPr>
              <a:lnSpc>
                <a:spcPct val="110000"/>
              </a:lnSpc>
              <a:defRPr sz="4000" spc="-119"/>
            </a:pPr>
            <a:r>
              <a:t>DI EVENTUALI COMPLICANZE GRAVI (BARRETT, K)</a:t>
            </a:r>
          </a:p>
        </p:txBody>
      </p:sp>
      <p:grpSp>
        <p:nvGrpSpPr>
          <p:cNvPr id="476" name="Raggruppa"/>
          <p:cNvGrpSpPr/>
          <p:nvPr/>
        </p:nvGrpSpPr>
        <p:grpSpPr>
          <a:xfrm>
            <a:off x="532751" y="7722766"/>
            <a:ext cx="23318498" cy="3834382"/>
            <a:chOff x="0" y="0"/>
            <a:chExt cx="23318497" cy="3834380"/>
          </a:xfrm>
        </p:grpSpPr>
        <p:pic>
          <p:nvPicPr>
            <p:cNvPr id="474" name="Screenshot 2024-01-16 alle 11.14.36.png" descr="Screenshot 2024-01-16 alle 11.14.36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1325391" cy="38343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5" name="Screenshot 2024-01-16 alle 11.13.59.png" descr="Screenshot 2024-01-16 alle 11.13.59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993107" y="0"/>
              <a:ext cx="11325391" cy="38343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7" name="GERD POST LSG"/>
          <p:cNvSpPr txBox="1"/>
          <p:nvPr/>
        </p:nvSpPr>
        <p:spPr>
          <a:xfrm>
            <a:off x="189739" y="1852377"/>
            <a:ext cx="2381859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30000"/>
              </a:lnSpc>
              <a:defRPr sz="8000" spc="-239">
                <a:solidFill>
                  <a:srgbClr val="0685FF"/>
                </a:solidFill>
              </a:defRPr>
            </a:lvl1pPr>
          </a:lstStyle>
          <a:p>
            <a:r>
              <a:t>GERD POST LSG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" grpId="1" animBg="1" advAuto="0"/>
      <p:bldP spid="476" grpId="2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Rettangolo"/>
          <p:cNvSpPr/>
          <p:nvPr/>
        </p:nvSpPr>
        <p:spPr>
          <a:xfrm>
            <a:off x="315" y="12863429"/>
            <a:ext cx="24451440" cy="8679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80" name="G. Galloro"/>
          <p:cNvSpPr txBox="1"/>
          <p:nvPr/>
        </p:nvSpPr>
        <p:spPr>
          <a:xfrm>
            <a:off x="335827" y="13029440"/>
            <a:ext cx="18335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G. Galloro</a:t>
            </a:r>
          </a:p>
        </p:txBody>
      </p:sp>
      <p:pic>
        <p:nvPicPr>
          <p:cNvPr id="481" name="Bolla Federico trasparente.gif" descr="Bolla Federico trasparen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648" y="12922767"/>
            <a:ext cx="749147" cy="749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Logo Endo.gif" descr="Logo End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7001" y="12921939"/>
            <a:ext cx="749301" cy="750940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UOC di Chirurgia Endoscopica"/>
          <p:cNvSpPr txBox="1"/>
          <p:nvPr/>
        </p:nvSpPr>
        <p:spPr>
          <a:xfrm>
            <a:off x="16643004" y="13018010"/>
            <a:ext cx="54067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UOC di Chirurgia Endoscopica</a:t>
            </a:r>
          </a:p>
        </p:txBody>
      </p:sp>
      <p:sp>
        <p:nvSpPr>
          <p:cNvPr id="484" name="Università di Napoli Federico II - Scuola di Medicina e Chirurgia"/>
          <p:cNvSpPr txBox="1"/>
          <p:nvPr/>
        </p:nvSpPr>
        <p:spPr>
          <a:xfrm>
            <a:off x="3335158" y="13018010"/>
            <a:ext cx="1095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Università di Napoli Federico II - Scuola di Medicina e Chirurgia</a:t>
            </a:r>
          </a:p>
        </p:txBody>
      </p:sp>
      <p:grpSp>
        <p:nvGrpSpPr>
          <p:cNvPr id="489" name="Raggruppa"/>
          <p:cNvGrpSpPr/>
          <p:nvPr/>
        </p:nvGrpSpPr>
        <p:grpSpPr>
          <a:xfrm>
            <a:off x="315" y="-65100"/>
            <a:ext cx="24383370" cy="1639155"/>
            <a:chOff x="0" y="0"/>
            <a:chExt cx="24383369" cy="1639153"/>
          </a:xfrm>
        </p:grpSpPr>
        <p:sp>
          <p:nvSpPr>
            <p:cNvPr id="485" name="Rettangolo"/>
            <p:cNvSpPr/>
            <p:nvPr/>
          </p:nvSpPr>
          <p:spPr>
            <a:xfrm>
              <a:off x="0" y="42440"/>
              <a:ext cx="24383370" cy="1575722"/>
            </a:xfrm>
            <a:prstGeom prst="rect">
              <a:avLst/>
            </a:prstGeom>
            <a:gradFill flip="none" rotWithShape="1">
              <a:gsLst>
                <a:gs pos="0">
                  <a:srgbClr val="153065"/>
                </a:gs>
                <a:gs pos="100000">
                  <a:srgbClr val="15306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86" name="SPRING MEETING SICOB 2025                                                                                                                           Venezia 13 -14 maggio 2025…"/>
            <p:cNvSpPr txBox="1"/>
            <p:nvPr/>
          </p:nvSpPr>
          <p:spPr>
            <a:xfrm>
              <a:off x="142873" y="0"/>
              <a:ext cx="23962493" cy="1575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lvl="1" algn="l">
                <a:defRPr sz="2600"/>
              </a:pPr>
              <a:r>
                <a:rPr sz="2400"/>
                <a:t>SPRING MEETING SICOB 2025 </a:t>
              </a:r>
              <a:r>
                <a:rPr sz="3300"/>
                <a:t>                                                                                                                          </a:t>
              </a:r>
              <a:r>
                <a:rPr sz="2500"/>
                <a:t>Venezia 13 -14 maggio 2025</a:t>
              </a:r>
              <a:r>
                <a:rPr sz="3300"/>
                <a:t> </a:t>
              </a:r>
              <a:r>
                <a:t> </a:t>
              </a:r>
            </a:p>
            <a:p>
              <a:pPr lvl="1" algn="l">
                <a:defRPr sz="24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OBESITÁ, CHIRURGIA BARIATRICA E REFLUSSO</a:t>
              </a:r>
              <a:endParaRPr sz="2500">
                <a:solidFill>
                  <a:srgbClr val="FFA221"/>
                </a:solidFill>
              </a:endParaRPr>
            </a:p>
            <a:p>
              <a:pPr lvl="1" algn="l">
                <a:lnSpc>
                  <a:spcPct val="60000"/>
                </a:lnSpc>
                <a:defRPr sz="10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endParaRPr>
                <a:solidFill>
                  <a:srgbClr val="FFA221"/>
                </a:solidFill>
              </a:endParaRPr>
            </a:p>
            <a:p>
              <a:pPr lvl="1" algn="l">
                <a:defRPr sz="35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MBS &amp; GERD: TOOL DIAGNOSTICI E OPZIONI TERAPEUTICHE</a:t>
              </a:r>
            </a:p>
          </p:txBody>
        </p:sp>
        <p:pic>
          <p:nvPicPr>
            <p:cNvPr id="487" name="Screenshot 2025-05-02 alle 16.12.57.png" descr="Screenshot 2025-05-02 alle 16.12.5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52593" y="63433"/>
              <a:ext cx="1122554" cy="1575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8" name="Screenshot 2025-05-02 alle 16.32.41.png" descr="Screenshot 2025-05-02 alle 16.32.41.png"/>
            <p:cNvPicPr>
              <a:picLocks noChangeAspect="1"/>
            </p:cNvPicPr>
            <p:nvPr/>
          </p:nvPicPr>
          <p:blipFill>
            <a:blip r:embed="rId5"/>
            <a:srcRect l="4794" t="3531" r="11463" b="3241"/>
            <a:stretch>
              <a:fillRect/>
            </a:stretch>
          </p:blipFill>
          <p:spPr>
            <a:xfrm>
              <a:off x="4740203" y="105352"/>
              <a:ext cx="295387" cy="45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60" extrusionOk="0">
                  <a:moveTo>
                    <a:pt x="8319" y="0"/>
                  </a:moveTo>
                  <a:cubicBezTo>
                    <a:pt x="7865" y="1"/>
                    <a:pt x="7750" y="17"/>
                    <a:pt x="7626" y="133"/>
                  </a:cubicBezTo>
                  <a:cubicBezTo>
                    <a:pt x="7444" y="304"/>
                    <a:pt x="7422" y="1121"/>
                    <a:pt x="7597" y="1270"/>
                  </a:cubicBezTo>
                  <a:cubicBezTo>
                    <a:pt x="7747" y="1398"/>
                    <a:pt x="8102" y="1516"/>
                    <a:pt x="8319" y="1516"/>
                  </a:cubicBezTo>
                  <a:cubicBezTo>
                    <a:pt x="8412" y="1516"/>
                    <a:pt x="8816" y="1571"/>
                    <a:pt x="9214" y="1649"/>
                  </a:cubicBezTo>
                  <a:cubicBezTo>
                    <a:pt x="10021" y="1807"/>
                    <a:pt x="10507" y="2072"/>
                    <a:pt x="10975" y="2597"/>
                  </a:cubicBezTo>
                  <a:cubicBezTo>
                    <a:pt x="11216" y="2867"/>
                    <a:pt x="11230" y="2935"/>
                    <a:pt x="11234" y="3601"/>
                  </a:cubicBezTo>
                  <a:cubicBezTo>
                    <a:pt x="11239" y="4261"/>
                    <a:pt x="11228" y="4355"/>
                    <a:pt x="11003" y="4605"/>
                  </a:cubicBezTo>
                  <a:cubicBezTo>
                    <a:pt x="10623" y="5029"/>
                    <a:pt x="10349" y="5164"/>
                    <a:pt x="9993" y="5117"/>
                  </a:cubicBezTo>
                  <a:lnTo>
                    <a:pt x="9704" y="5079"/>
                  </a:lnTo>
                  <a:lnTo>
                    <a:pt x="10022" y="4795"/>
                  </a:lnTo>
                  <a:cubicBezTo>
                    <a:pt x="10387" y="4481"/>
                    <a:pt x="10628" y="4009"/>
                    <a:pt x="10628" y="3639"/>
                  </a:cubicBezTo>
                  <a:cubicBezTo>
                    <a:pt x="10628" y="2928"/>
                    <a:pt x="9585" y="2005"/>
                    <a:pt x="8665" y="1914"/>
                  </a:cubicBezTo>
                  <a:cubicBezTo>
                    <a:pt x="7878" y="1837"/>
                    <a:pt x="7036" y="1920"/>
                    <a:pt x="6616" y="2123"/>
                  </a:cubicBezTo>
                  <a:cubicBezTo>
                    <a:pt x="6115" y="2365"/>
                    <a:pt x="5581" y="2819"/>
                    <a:pt x="5519" y="3051"/>
                  </a:cubicBezTo>
                  <a:cubicBezTo>
                    <a:pt x="5491" y="3155"/>
                    <a:pt x="5448" y="3721"/>
                    <a:pt x="5432" y="4302"/>
                  </a:cubicBezTo>
                  <a:lnTo>
                    <a:pt x="5403" y="5344"/>
                  </a:lnTo>
                  <a:lnTo>
                    <a:pt x="5663" y="5591"/>
                  </a:lnTo>
                  <a:lnTo>
                    <a:pt x="5952" y="5818"/>
                  </a:lnTo>
                  <a:lnTo>
                    <a:pt x="5605" y="6159"/>
                  </a:lnTo>
                  <a:cubicBezTo>
                    <a:pt x="5415" y="6347"/>
                    <a:pt x="5173" y="6584"/>
                    <a:pt x="5086" y="6671"/>
                  </a:cubicBezTo>
                  <a:cubicBezTo>
                    <a:pt x="4999" y="6757"/>
                    <a:pt x="4748" y="6994"/>
                    <a:pt x="4537" y="7201"/>
                  </a:cubicBezTo>
                  <a:cubicBezTo>
                    <a:pt x="3725" y="8001"/>
                    <a:pt x="3504" y="8701"/>
                    <a:pt x="3527" y="10461"/>
                  </a:cubicBezTo>
                  <a:cubicBezTo>
                    <a:pt x="3544" y="11704"/>
                    <a:pt x="3585" y="11940"/>
                    <a:pt x="3845" y="12640"/>
                  </a:cubicBezTo>
                  <a:cubicBezTo>
                    <a:pt x="3902" y="12795"/>
                    <a:pt x="4002" y="13032"/>
                    <a:pt x="4047" y="13170"/>
                  </a:cubicBezTo>
                  <a:cubicBezTo>
                    <a:pt x="4092" y="13309"/>
                    <a:pt x="4285" y="13652"/>
                    <a:pt x="4480" y="13928"/>
                  </a:cubicBezTo>
                  <a:cubicBezTo>
                    <a:pt x="5044" y="14728"/>
                    <a:pt x="5172" y="15164"/>
                    <a:pt x="5172" y="16032"/>
                  </a:cubicBezTo>
                  <a:cubicBezTo>
                    <a:pt x="5172" y="17017"/>
                    <a:pt x="4976" y="17502"/>
                    <a:pt x="4162" y="18382"/>
                  </a:cubicBezTo>
                  <a:cubicBezTo>
                    <a:pt x="3608" y="18980"/>
                    <a:pt x="3008" y="19349"/>
                    <a:pt x="2055" y="19727"/>
                  </a:cubicBezTo>
                  <a:cubicBezTo>
                    <a:pt x="1613" y="19902"/>
                    <a:pt x="1249" y="20073"/>
                    <a:pt x="1218" y="20106"/>
                  </a:cubicBezTo>
                  <a:cubicBezTo>
                    <a:pt x="1156" y="20171"/>
                    <a:pt x="354" y="20428"/>
                    <a:pt x="208" y="20428"/>
                  </a:cubicBezTo>
                  <a:cubicBezTo>
                    <a:pt x="-71" y="20428"/>
                    <a:pt x="-68" y="21195"/>
                    <a:pt x="208" y="21376"/>
                  </a:cubicBezTo>
                  <a:cubicBezTo>
                    <a:pt x="438" y="21527"/>
                    <a:pt x="1147" y="21547"/>
                    <a:pt x="1535" y="21413"/>
                  </a:cubicBezTo>
                  <a:cubicBezTo>
                    <a:pt x="1675" y="21366"/>
                    <a:pt x="1894" y="21296"/>
                    <a:pt x="2026" y="21262"/>
                  </a:cubicBezTo>
                  <a:cubicBezTo>
                    <a:pt x="2725" y="21079"/>
                    <a:pt x="4834" y="19837"/>
                    <a:pt x="5317" y="19329"/>
                  </a:cubicBezTo>
                  <a:cubicBezTo>
                    <a:pt x="5415" y="19225"/>
                    <a:pt x="5626" y="19049"/>
                    <a:pt x="5779" y="18931"/>
                  </a:cubicBezTo>
                  <a:cubicBezTo>
                    <a:pt x="6025" y="18741"/>
                    <a:pt x="6309" y="18392"/>
                    <a:pt x="6731" y="17737"/>
                  </a:cubicBezTo>
                  <a:cubicBezTo>
                    <a:pt x="6850" y="17554"/>
                    <a:pt x="6862" y="17731"/>
                    <a:pt x="6904" y="19405"/>
                  </a:cubicBezTo>
                  <a:cubicBezTo>
                    <a:pt x="6941" y="20820"/>
                    <a:pt x="6983" y="21301"/>
                    <a:pt x="7078" y="21376"/>
                  </a:cubicBezTo>
                  <a:cubicBezTo>
                    <a:pt x="7183" y="21459"/>
                    <a:pt x="7500" y="21489"/>
                    <a:pt x="9041" y="21489"/>
                  </a:cubicBezTo>
                  <a:cubicBezTo>
                    <a:pt x="10043" y="21490"/>
                    <a:pt x="10887" y="21508"/>
                    <a:pt x="10917" y="21527"/>
                  </a:cubicBezTo>
                  <a:cubicBezTo>
                    <a:pt x="11028" y="21600"/>
                    <a:pt x="12135" y="21544"/>
                    <a:pt x="12505" y="21451"/>
                  </a:cubicBezTo>
                  <a:cubicBezTo>
                    <a:pt x="12715" y="21399"/>
                    <a:pt x="13029" y="21328"/>
                    <a:pt x="13197" y="21300"/>
                  </a:cubicBezTo>
                  <a:cubicBezTo>
                    <a:pt x="13855" y="21190"/>
                    <a:pt x="15940" y="20455"/>
                    <a:pt x="16517" y="20125"/>
                  </a:cubicBezTo>
                  <a:cubicBezTo>
                    <a:pt x="18397" y="19047"/>
                    <a:pt x="19644" y="18036"/>
                    <a:pt x="20385" y="16979"/>
                  </a:cubicBezTo>
                  <a:cubicBezTo>
                    <a:pt x="20573" y="16712"/>
                    <a:pt x="20832" y="16350"/>
                    <a:pt x="20962" y="16164"/>
                  </a:cubicBezTo>
                  <a:cubicBezTo>
                    <a:pt x="21092" y="15979"/>
                    <a:pt x="21222" y="15722"/>
                    <a:pt x="21251" y="15596"/>
                  </a:cubicBezTo>
                  <a:cubicBezTo>
                    <a:pt x="21280" y="15470"/>
                    <a:pt x="21341" y="15305"/>
                    <a:pt x="21395" y="15236"/>
                  </a:cubicBezTo>
                  <a:cubicBezTo>
                    <a:pt x="21529" y="15065"/>
                    <a:pt x="21506" y="12063"/>
                    <a:pt x="21366" y="11654"/>
                  </a:cubicBezTo>
                  <a:cubicBezTo>
                    <a:pt x="21200" y="11166"/>
                    <a:pt x="20945" y="10708"/>
                    <a:pt x="20472" y="10006"/>
                  </a:cubicBezTo>
                  <a:cubicBezTo>
                    <a:pt x="19507" y="8576"/>
                    <a:pt x="17870" y="7345"/>
                    <a:pt x="15709" y="6405"/>
                  </a:cubicBezTo>
                  <a:cubicBezTo>
                    <a:pt x="14649" y="5945"/>
                    <a:pt x="13714" y="5647"/>
                    <a:pt x="13284" y="5647"/>
                  </a:cubicBezTo>
                  <a:cubicBezTo>
                    <a:pt x="13115" y="5647"/>
                    <a:pt x="12886" y="5616"/>
                    <a:pt x="12793" y="5572"/>
                  </a:cubicBezTo>
                  <a:cubicBezTo>
                    <a:pt x="12612" y="5485"/>
                    <a:pt x="12641" y="5476"/>
                    <a:pt x="13082" y="4852"/>
                  </a:cubicBezTo>
                  <a:cubicBezTo>
                    <a:pt x="13147" y="4759"/>
                    <a:pt x="13168" y="4261"/>
                    <a:pt x="13168" y="3582"/>
                  </a:cubicBezTo>
                  <a:cubicBezTo>
                    <a:pt x="13168" y="2629"/>
                    <a:pt x="13158" y="2431"/>
                    <a:pt x="12995" y="2161"/>
                  </a:cubicBezTo>
                  <a:cubicBezTo>
                    <a:pt x="12719" y="1701"/>
                    <a:pt x="12138" y="1172"/>
                    <a:pt x="11725" y="986"/>
                  </a:cubicBezTo>
                  <a:cubicBezTo>
                    <a:pt x="11527" y="896"/>
                    <a:pt x="11151" y="709"/>
                    <a:pt x="10888" y="588"/>
                  </a:cubicBezTo>
                  <a:cubicBezTo>
                    <a:pt x="10037" y="198"/>
                    <a:pt x="9138" y="0"/>
                    <a:pt x="8319" y="0"/>
                  </a:cubicBezTo>
                  <a:close/>
                  <a:moveTo>
                    <a:pt x="9127" y="6747"/>
                  </a:moveTo>
                  <a:lnTo>
                    <a:pt x="9445" y="6860"/>
                  </a:lnTo>
                  <a:cubicBezTo>
                    <a:pt x="9642" y="6926"/>
                    <a:pt x="10138" y="6984"/>
                    <a:pt x="10744" y="7012"/>
                  </a:cubicBezTo>
                  <a:cubicBezTo>
                    <a:pt x="11281" y="7037"/>
                    <a:pt x="11786" y="7079"/>
                    <a:pt x="11869" y="7107"/>
                  </a:cubicBezTo>
                  <a:cubicBezTo>
                    <a:pt x="11953" y="7134"/>
                    <a:pt x="12210" y="7199"/>
                    <a:pt x="12447" y="7258"/>
                  </a:cubicBezTo>
                  <a:cubicBezTo>
                    <a:pt x="12684" y="7317"/>
                    <a:pt x="13000" y="7400"/>
                    <a:pt x="13140" y="7448"/>
                  </a:cubicBezTo>
                  <a:cubicBezTo>
                    <a:pt x="13279" y="7496"/>
                    <a:pt x="13457" y="7542"/>
                    <a:pt x="13544" y="7542"/>
                  </a:cubicBezTo>
                  <a:cubicBezTo>
                    <a:pt x="13875" y="7542"/>
                    <a:pt x="14940" y="8001"/>
                    <a:pt x="15853" y="8547"/>
                  </a:cubicBezTo>
                  <a:cubicBezTo>
                    <a:pt x="16502" y="8934"/>
                    <a:pt x="17461" y="9759"/>
                    <a:pt x="17787" y="10214"/>
                  </a:cubicBezTo>
                  <a:cubicBezTo>
                    <a:pt x="18820" y="11654"/>
                    <a:pt x="18887" y="11865"/>
                    <a:pt x="18942" y="13265"/>
                  </a:cubicBezTo>
                  <a:cubicBezTo>
                    <a:pt x="18987" y="14419"/>
                    <a:pt x="18809" y="15159"/>
                    <a:pt x="18335" y="15861"/>
                  </a:cubicBezTo>
                  <a:cubicBezTo>
                    <a:pt x="17778" y="16688"/>
                    <a:pt x="17417" y="17159"/>
                    <a:pt x="17181" y="17358"/>
                  </a:cubicBezTo>
                  <a:cubicBezTo>
                    <a:pt x="17029" y="17486"/>
                    <a:pt x="16793" y="17692"/>
                    <a:pt x="16661" y="17813"/>
                  </a:cubicBezTo>
                  <a:cubicBezTo>
                    <a:pt x="16033" y="18392"/>
                    <a:pt x="14055" y="19317"/>
                    <a:pt x="13168" y="19443"/>
                  </a:cubicBezTo>
                  <a:cubicBezTo>
                    <a:pt x="12998" y="19467"/>
                    <a:pt x="12823" y="19525"/>
                    <a:pt x="12793" y="19556"/>
                  </a:cubicBezTo>
                  <a:cubicBezTo>
                    <a:pt x="12763" y="19588"/>
                    <a:pt x="12596" y="19613"/>
                    <a:pt x="12418" y="19613"/>
                  </a:cubicBezTo>
                  <a:cubicBezTo>
                    <a:pt x="12240" y="19613"/>
                    <a:pt x="11960" y="19633"/>
                    <a:pt x="11812" y="19670"/>
                  </a:cubicBezTo>
                  <a:cubicBezTo>
                    <a:pt x="11664" y="19707"/>
                    <a:pt x="11063" y="19756"/>
                    <a:pt x="10484" y="19784"/>
                  </a:cubicBezTo>
                  <a:cubicBezTo>
                    <a:pt x="9905" y="19811"/>
                    <a:pt x="9386" y="19855"/>
                    <a:pt x="9300" y="19879"/>
                  </a:cubicBezTo>
                  <a:cubicBezTo>
                    <a:pt x="9198" y="19907"/>
                    <a:pt x="9117" y="19897"/>
                    <a:pt x="9069" y="19822"/>
                  </a:cubicBezTo>
                  <a:cubicBezTo>
                    <a:pt x="9030" y="19759"/>
                    <a:pt x="8981" y="18066"/>
                    <a:pt x="8954" y="16070"/>
                  </a:cubicBezTo>
                  <a:lnTo>
                    <a:pt x="8896" y="12450"/>
                  </a:lnTo>
                  <a:lnTo>
                    <a:pt x="9733" y="12735"/>
                  </a:lnTo>
                  <a:cubicBezTo>
                    <a:pt x="10377" y="12954"/>
                    <a:pt x="10656" y="13001"/>
                    <a:pt x="11003" y="13000"/>
                  </a:cubicBezTo>
                  <a:cubicBezTo>
                    <a:pt x="11648" y="12998"/>
                    <a:pt x="11716" y="12948"/>
                    <a:pt x="11754" y="12488"/>
                  </a:cubicBezTo>
                  <a:cubicBezTo>
                    <a:pt x="11800" y="11926"/>
                    <a:pt x="11699" y="11823"/>
                    <a:pt x="10859" y="11636"/>
                  </a:cubicBezTo>
                  <a:cubicBezTo>
                    <a:pt x="10337" y="11519"/>
                    <a:pt x="10038" y="11409"/>
                    <a:pt x="9676" y="11181"/>
                  </a:cubicBezTo>
                  <a:lnTo>
                    <a:pt x="9214" y="10878"/>
                  </a:lnTo>
                  <a:lnTo>
                    <a:pt x="9214" y="10252"/>
                  </a:lnTo>
                  <a:cubicBezTo>
                    <a:pt x="9214" y="9809"/>
                    <a:pt x="9252" y="9564"/>
                    <a:pt x="9358" y="9418"/>
                  </a:cubicBezTo>
                  <a:cubicBezTo>
                    <a:pt x="9574" y="9123"/>
                    <a:pt x="10399" y="8733"/>
                    <a:pt x="11032" y="8641"/>
                  </a:cubicBezTo>
                  <a:cubicBezTo>
                    <a:pt x="11169" y="8622"/>
                    <a:pt x="11383" y="8562"/>
                    <a:pt x="11523" y="8490"/>
                  </a:cubicBezTo>
                  <a:cubicBezTo>
                    <a:pt x="11751" y="8372"/>
                    <a:pt x="11783" y="8311"/>
                    <a:pt x="11783" y="7959"/>
                  </a:cubicBezTo>
                  <a:cubicBezTo>
                    <a:pt x="11783" y="7654"/>
                    <a:pt x="11749" y="7530"/>
                    <a:pt x="11610" y="7448"/>
                  </a:cubicBezTo>
                  <a:cubicBezTo>
                    <a:pt x="11286" y="7255"/>
                    <a:pt x="10837" y="7260"/>
                    <a:pt x="9964" y="7467"/>
                  </a:cubicBezTo>
                  <a:cubicBezTo>
                    <a:pt x="9518" y="7572"/>
                    <a:pt x="9135" y="7643"/>
                    <a:pt x="9098" y="7618"/>
                  </a:cubicBezTo>
                  <a:cubicBezTo>
                    <a:pt x="9061" y="7593"/>
                    <a:pt x="9041" y="7391"/>
                    <a:pt x="9069" y="7163"/>
                  </a:cubicBezTo>
                  <a:lnTo>
                    <a:pt x="9127" y="6747"/>
                  </a:lnTo>
                  <a:close/>
                  <a:moveTo>
                    <a:pt x="6962" y="7031"/>
                  </a:moveTo>
                  <a:lnTo>
                    <a:pt x="6933" y="10802"/>
                  </a:lnTo>
                  <a:cubicBezTo>
                    <a:pt x="6924" y="12881"/>
                    <a:pt x="6897" y="14597"/>
                    <a:pt x="6876" y="14611"/>
                  </a:cubicBezTo>
                  <a:cubicBezTo>
                    <a:pt x="6855" y="14624"/>
                    <a:pt x="6768" y="14486"/>
                    <a:pt x="6674" y="14288"/>
                  </a:cubicBezTo>
                  <a:cubicBezTo>
                    <a:pt x="6579" y="14091"/>
                    <a:pt x="6365" y="13716"/>
                    <a:pt x="6183" y="13474"/>
                  </a:cubicBezTo>
                  <a:cubicBezTo>
                    <a:pt x="5723" y="12863"/>
                    <a:pt x="5468" y="12405"/>
                    <a:pt x="5461" y="12071"/>
                  </a:cubicBezTo>
                  <a:cubicBezTo>
                    <a:pt x="5458" y="11916"/>
                    <a:pt x="5393" y="11552"/>
                    <a:pt x="5317" y="11275"/>
                  </a:cubicBezTo>
                  <a:cubicBezTo>
                    <a:pt x="5008" y="10155"/>
                    <a:pt x="5268" y="8837"/>
                    <a:pt x="5952" y="7997"/>
                  </a:cubicBezTo>
                  <a:cubicBezTo>
                    <a:pt x="6180" y="7717"/>
                    <a:pt x="6513" y="7384"/>
                    <a:pt x="6674" y="7258"/>
                  </a:cubicBezTo>
                  <a:lnTo>
                    <a:pt x="6962" y="703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490" name="RYGB è la procedura di scelta per i pz obesi affetti da GERD perché associa"/>
          <p:cNvSpPr txBox="1"/>
          <p:nvPr/>
        </p:nvSpPr>
        <p:spPr>
          <a:xfrm>
            <a:off x="343065" y="3718984"/>
            <a:ext cx="23607089" cy="867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marL="419100" lvl="1" indent="-355600" algn="just" defTabSz="1643062">
              <a:spcBef>
                <a:spcPts val="8400"/>
              </a:spcBef>
              <a:buSzPct val="95000"/>
              <a:buBlip>
                <a:blip r:embed="rId6"/>
              </a:buBlip>
              <a:defRPr sz="4600"/>
            </a:pPr>
            <a:r>
              <a:t> RYGB è la procedura di scelta per i pz obesi affetti da GERD perché associa</a:t>
            </a:r>
          </a:p>
        </p:txBody>
      </p:sp>
      <p:grpSp>
        <p:nvGrpSpPr>
          <p:cNvPr id="493" name="Raggruppa"/>
          <p:cNvGrpSpPr/>
          <p:nvPr/>
        </p:nvGrpSpPr>
        <p:grpSpPr>
          <a:xfrm>
            <a:off x="14976062" y="4733481"/>
            <a:ext cx="4472584" cy="1962151"/>
            <a:chOff x="0" y="0"/>
            <a:chExt cx="4472582" cy="1962150"/>
          </a:xfrm>
        </p:grpSpPr>
        <p:sp>
          <p:nvSpPr>
            <p:cNvPr id="491" name="Ovale"/>
            <p:cNvSpPr/>
            <p:nvPr/>
          </p:nvSpPr>
          <p:spPr>
            <a:xfrm>
              <a:off x="-1" y="-1"/>
              <a:ext cx="4472584" cy="1384301"/>
            </a:xfrm>
            <a:prstGeom prst="ellipse">
              <a:avLst/>
            </a:prstGeom>
            <a:solidFill>
              <a:srgbClr val="C82D1D"/>
            </a:soli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5000"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492" name="CONTROLLO SINTOMI…"/>
            <p:cNvSpPr/>
            <p:nvPr/>
          </p:nvSpPr>
          <p:spPr>
            <a:xfrm>
              <a:off x="2236291" y="6921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500" spc="-175"/>
              </a:pPr>
              <a:r>
                <a:t>CONTROLLO SINTOMI</a:t>
              </a:r>
            </a:p>
            <a:p>
              <a:pPr>
                <a:defRPr sz="3500" spc="-175"/>
              </a:pPr>
              <a:r>
                <a:t>DI GERD</a:t>
              </a:r>
            </a:p>
          </p:txBody>
        </p:sp>
      </p:grpSp>
      <p:grpSp>
        <p:nvGrpSpPr>
          <p:cNvPr id="496" name="Raggruppa"/>
          <p:cNvGrpSpPr/>
          <p:nvPr/>
        </p:nvGrpSpPr>
        <p:grpSpPr>
          <a:xfrm>
            <a:off x="4935354" y="4733481"/>
            <a:ext cx="4472584" cy="1962151"/>
            <a:chOff x="0" y="0"/>
            <a:chExt cx="4472582" cy="1962149"/>
          </a:xfrm>
        </p:grpSpPr>
        <p:sp>
          <p:nvSpPr>
            <p:cNvPr id="494" name="Ovale"/>
            <p:cNvSpPr/>
            <p:nvPr/>
          </p:nvSpPr>
          <p:spPr>
            <a:xfrm>
              <a:off x="0" y="0"/>
              <a:ext cx="4472583" cy="1384300"/>
            </a:xfrm>
            <a:prstGeom prst="ellipse">
              <a:avLst/>
            </a:prstGeom>
            <a:solidFill>
              <a:srgbClr val="C82D1D"/>
            </a:soli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5000"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495" name="RIDUZIONE DEL PESO"/>
            <p:cNvSpPr/>
            <p:nvPr/>
          </p:nvSpPr>
          <p:spPr>
            <a:xfrm>
              <a:off x="2236291" y="69214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500" spc="-175"/>
              </a:lvl1pPr>
            </a:lstStyle>
            <a:p>
              <a:r>
                <a:t>RIDUZIONE DEL PESO</a:t>
              </a:r>
            </a:p>
          </p:txBody>
        </p:sp>
      </p:grpSp>
      <p:grpSp>
        <p:nvGrpSpPr>
          <p:cNvPr id="506" name="Raggruppa"/>
          <p:cNvGrpSpPr/>
          <p:nvPr/>
        </p:nvGrpSpPr>
        <p:grpSpPr>
          <a:xfrm>
            <a:off x="10478071" y="6225529"/>
            <a:ext cx="13468567" cy="1338479"/>
            <a:chOff x="0" y="0"/>
            <a:chExt cx="13468566" cy="1338477"/>
          </a:xfrm>
        </p:grpSpPr>
        <p:grpSp>
          <p:nvGrpSpPr>
            <p:cNvPr id="499" name="Raggruppa"/>
            <p:cNvGrpSpPr/>
            <p:nvPr/>
          </p:nvGrpSpPr>
          <p:grpSpPr>
            <a:xfrm>
              <a:off x="0" y="0"/>
              <a:ext cx="4274344" cy="1264941"/>
              <a:chOff x="0" y="0"/>
              <a:chExt cx="4274343" cy="1264940"/>
            </a:xfrm>
          </p:grpSpPr>
          <p:sp>
            <p:nvSpPr>
              <p:cNvPr id="497" name="Ovale"/>
              <p:cNvSpPr/>
              <p:nvPr/>
            </p:nvSpPr>
            <p:spPr>
              <a:xfrm>
                <a:off x="0" y="0"/>
                <a:ext cx="4274344" cy="126494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hueOff val="321133"/>
                      <a:satOff val="-12043"/>
                      <a:lumOff val="-7113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98" name="MINOR NUMERO DI…"/>
              <p:cNvSpPr txBox="1"/>
              <p:nvPr/>
            </p:nvSpPr>
            <p:spPr>
              <a:xfrm>
                <a:off x="279117" y="108247"/>
                <a:ext cx="3716109" cy="10160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 spc="-150"/>
                </a:pPr>
                <a:r>
                  <a:t>MINOR NUMERO DI</a:t>
                </a:r>
              </a:p>
              <a:p>
                <a:pPr>
                  <a:defRPr sz="3000" spc="-150"/>
                </a:pPr>
                <a:r>
                  <a:t>CELLULE OXINTICHE</a:t>
                </a:r>
              </a:p>
            </p:txBody>
          </p:sp>
        </p:grpSp>
        <p:grpSp>
          <p:nvGrpSpPr>
            <p:cNvPr id="502" name="Raggruppa"/>
            <p:cNvGrpSpPr/>
            <p:nvPr/>
          </p:nvGrpSpPr>
          <p:grpSpPr>
            <a:xfrm>
              <a:off x="4597110" y="36479"/>
              <a:ext cx="4274345" cy="1301999"/>
              <a:chOff x="0" y="0"/>
              <a:chExt cx="4274343" cy="1301998"/>
            </a:xfrm>
          </p:grpSpPr>
          <p:sp>
            <p:nvSpPr>
              <p:cNvPr id="500" name="Ovale"/>
              <p:cNvSpPr/>
              <p:nvPr/>
            </p:nvSpPr>
            <p:spPr>
              <a:xfrm>
                <a:off x="0" y="0"/>
                <a:ext cx="4274344" cy="126494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hueOff val="321133"/>
                      <a:satOff val="-12043"/>
                      <a:lumOff val="-7113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01" name="RAPIDO SVUOTAMENTO GASTRICO"/>
              <p:cNvSpPr txBox="1"/>
              <p:nvPr/>
            </p:nvSpPr>
            <p:spPr>
              <a:xfrm>
                <a:off x="17527" y="124469"/>
                <a:ext cx="4239290" cy="11775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000" spc="-150"/>
                </a:lvl1pPr>
              </a:lstStyle>
              <a:p>
                <a:r>
                  <a:t>RAPIDO SVUOTAMENTO GASTRICO</a:t>
                </a:r>
              </a:p>
            </p:txBody>
          </p:sp>
        </p:grpSp>
        <p:grpSp>
          <p:nvGrpSpPr>
            <p:cNvPr id="505" name="Raggruppa"/>
            <p:cNvGrpSpPr/>
            <p:nvPr/>
          </p:nvGrpSpPr>
          <p:grpSpPr>
            <a:xfrm>
              <a:off x="9194222" y="0"/>
              <a:ext cx="4274345" cy="1264941"/>
              <a:chOff x="0" y="0"/>
              <a:chExt cx="4274343" cy="1264940"/>
            </a:xfrm>
          </p:grpSpPr>
          <p:sp>
            <p:nvSpPr>
              <p:cNvPr id="503" name="Ovale"/>
              <p:cNvSpPr/>
              <p:nvPr/>
            </p:nvSpPr>
            <p:spPr>
              <a:xfrm>
                <a:off x="0" y="0"/>
                <a:ext cx="4274344" cy="126494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hueOff val="321133"/>
                      <a:satOff val="-12043"/>
                      <a:lumOff val="-7113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04" name="DIVERSIONE BILIARE DA ANSA A LA ROUX"/>
              <p:cNvSpPr txBox="1"/>
              <p:nvPr/>
            </p:nvSpPr>
            <p:spPr>
              <a:xfrm>
                <a:off x="279117" y="108247"/>
                <a:ext cx="3716109" cy="10160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000" spc="-150"/>
                </a:lvl1pPr>
              </a:lstStyle>
              <a:p>
                <a:r>
                  <a:t>DIVERSIONE BILIARE DA ANSA A LA ROUX</a:t>
                </a:r>
              </a:p>
            </p:txBody>
          </p:sp>
        </p:grpSp>
      </p:grpSp>
      <p:sp>
        <p:nvSpPr>
          <p:cNvPr id="507" name="Molti studi hanno mostrato dopo RYGB"/>
          <p:cNvSpPr txBox="1"/>
          <p:nvPr/>
        </p:nvSpPr>
        <p:spPr>
          <a:xfrm>
            <a:off x="343065" y="7990916"/>
            <a:ext cx="23607089" cy="867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marL="419100" lvl="1" indent="-355600" algn="just" defTabSz="1643062">
              <a:spcBef>
                <a:spcPts val="8400"/>
              </a:spcBef>
              <a:buSzPct val="95000"/>
              <a:buBlip>
                <a:blip r:embed="rId6"/>
              </a:buBlip>
              <a:defRPr sz="4600"/>
            </a:pPr>
            <a:r>
              <a:t> Molti studi hanno mostrato dopo RYGB</a:t>
            </a:r>
          </a:p>
        </p:txBody>
      </p:sp>
      <p:grpSp>
        <p:nvGrpSpPr>
          <p:cNvPr id="510" name="Raggruppa"/>
          <p:cNvGrpSpPr/>
          <p:nvPr/>
        </p:nvGrpSpPr>
        <p:grpSpPr>
          <a:xfrm>
            <a:off x="3385954" y="8733981"/>
            <a:ext cx="4854179" cy="2095699"/>
            <a:chOff x="0" y="0"/>
            <a:chExt cx="4854178" cy="2095698"/>
          </a:xfrm>
        </p:grpSpPr>
        <p:sp>
          <p:nvSpPr>
            <p:cNvPr id="508" name="Ovale"/>
            <p:cNvSpPr/>
            <p:nvPr/>
          </p:nvSpPr>
          <p:spPr>
            <a:xfrm>
              <a:off x="0" y="0"/>
              <a:ext cx="4854179" cy="1651397"/>
            </a:xfrm>
            <a:prstGeom prst="ellipse">
              <a:avLst/>
            </a:prstGeom>
            <a:solidFill>
              <a:srgbClr val="C82D1D"/>
            </a:soli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5000"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509" name="MIGLIORAMENTO…"/>
            <p:cNvSpPr/>
            <p:nvPr/>
          </p:nvSpPr>
          <p:spPr>
            <a:xfrm>
              <a:off x="2427089" y="82569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500" spc="-175"/>
              </a:pPr>
              <a:r>
                <a:rPr dirty="0"/>
                <a:t>MIGLIORAMENTO</a:t>
              </a:r>
            </a:p>
            <a:p>
              <a:pPr>
                <a:defRPr sz="3500" spc="-175"/>
              </a:pPr>
              <a:r>
                <a:rPr dirty="0"/>
                <a:t>SINTOMI DA GERD</a:t>
              </a:r>
              <a:endParaRPr lang="it-IT" dirty="0"/>
            </a:p>
            <a:p>
              <a:pPr>
                <a:lnSpc>
                  <a:spcPct val="130000"/>
                </a:lnSpc>
                <a:defRPr sz="2700" i="1" spc="-81">
                  <a:solidFill>
                    <a:srgbClr val="FFA221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lang="it-IT" i="0" dirty="0" err="1">
                  <a:latin typeface="+mn-lt"/>
                  <a:ea typeface="+mn-ea"/>
                  <a:cs typeface="+mn-cs"/>
                  <a:sym typeface="Helvetica Light"/>
                </a:rPr>
                <a:t>R</a:t>
              </a:r>
              <a:r>
                <a:rPr lang="it-IT" i="0" dirty="0">
                  <a:latin typeface="+mn-lt"/>
                  <a:ea typeface="+mn-ea"/>
                  <a:cs typeface="+mn-cs"/>
                  <a:sym typeface="Helvetica Light"/>
                </a:rPr>
                <a:t> </a:t>
              </a:r>
              <a:r>
                <a:rPr lang="it-IT" i="0" dirty="0" err="1">
                  <a:latin typeface="+mn-lt"/>
                  <a:ea typeface="+mn-ea"/>
                  <a:cs typeface="+mn-cs"/>
                  <a:sym typeface="Helvetica Light"/>
                </a:rPr>
                <a:t>Peterli</a:t>
              </a:r>
              <a:r>
                <a:rPr lang="it-IT" i="0" dirty="0">
                  <a:latin typeface="+mn-lt"/>
                  <a:ea typeface="+mn-ea"/>
                  <a:cs typeface="+mn-cs"/>
                  <a:sym typeface="Helvetica Light"/>
                </a:rPr>
                <a:t> </a:t>
              </a:r>
              <a:r>
                <a:rPr lang="it-IT" dirty="0"/>
                <a:t> JAMA 2018</a:t>
              </a:r>
            </a:p>
          </p:txBody>
        </p:sp>
      </p:grpSp>
      <p:grpSp>
        <p:nvGrpSpPr>
          <p:cNvPr id="513" name="Raggruppa"/>
          <p:cNvGrpSpPr/>
          <p:nvPr/>
        </p:nvGrpSpPr>
        <p:grpSpPr>
          <a:xfrm>
            <a:off x="9764910" y="8733981"/>
            <a:ext cx="4854180" cy="2095699"/>
            <a:chOff x="0" y="0"/>
            <a:chExt cx="4854178" cy="2095698"/>
          </a:xfrm>
        </p:grpSpPr>
        <p:sp>
          <p:nvSpPr>
            <p:cNvPr id="511" name="Ovale"/>
            <p:cNvSpPr/>
            <p:nvPr/>
          </p:nvSpPr>
          <p:spPr>
            <a:xfrm>
              <a:off x="0" y="0"/>
              <a:ext cx="4854179" cy="1651397"/>
            </a:xfrm>
            <a:prstGeom prst="ellipse">
              <a:avLst/>
            </a:prstGeom>
            <a:solidFill>
              <a:srgbClr val="C82D1D"/>
            </a:soli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5000"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512" name="GUARIGIONE…"/>
            <p:cNvSpPr/>
            <p:nvPr/>
          </p:nvSpPr>
          <p:spPr>
            <a:xfrm>
              <a:off x="2427089" y="82569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500" spc="-175"/>
              </a:pPr>
              <a:r>
                <a:rPr dirty="0"/>
                <a:t>GUARIGIONE</a:t>
              </a:r>
            </a:p>
            <a:p>
              <a:pPr>
                <a:defRPr sz="3500" spc="-175"/>
              </a:pPr>
              <a:r>
                <a:rPr dirty="0"/>
                <a:t>DI ERD</a:t>
              </a:r>
            </a:p>
            <a:p>
              <a:pPr>
                <a:lnSpc>
                  <a:spcPct val="130000"/>
                </a:lnSpc>
                <a:defRPr sz="2700" i="1" spc="-81">
                  <a:solidFill>
                    <a:srgbClr val="FFA221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i="0" dirty="0">
                  <a:latin typeface="+mn-lt"/>
                  <a:ea typeface="+mn-ea"/>
                  <a:cs typeface="+mn-cs"/>
                  <a:sym typeface="Helvetica Light"/>
                </a:rPr>
                <a:t>F Signorini </a:t>
              </a:r>
              <a:r>
                <a:rPr dirty="0"/>
                <a:t> </a:t>
              </a:r>
              <a:r>
                <a:rPr dirty="0" err="1"/>
                <a:t>Obes</a:t>
              </a:r>
              <a:r>
                <a:rPr dirty="0"/>
                <a:t> Surg 2020</a:t>
              </a:r>
            </a:p>
          </p:txBody>
        </p:sp>
      </p:grpSp>
      <p:grpSp>
        <p:nvGrpSpPr>
          <p:cNvPr id="516" name="Raggruppa"/>
          <p:cNvGrpSpPr/>
          <p:nvPr/>
        </p:nvGrpSpPr>
        <p:grpSpPr>
          <a:xfrm>
            <a:off x="16482266" y="8733981"/>
            <a:ext cx="4854179" cy="2095699"/>
            <a:chOff x="338399" y="0"/>
            <a:chExt cx="4854178" cy="2095698"/>
          </a:xfrm>
        </p:grpSpPr>
        <p:sp>
          <p:nvSpPr>
            <p:cNvPr id="514" name="Ovale"/>
            <p:cNvSpPr/>
            <p:nvPr/>
          </p:nvSpPr>
          <p:spPr>
            <a:xfrm>
              <a:off x="338399" y="0"/>
              <a:ext cx="4854179" cy="1651397"/>
            </a:xfrm>
            <a:prstGeom prst="ellipse">
              <a:avLst/>
            </a:prstGeom>
            <a:solidFill>
              <a:srgbClr val="C82D1D"/>
            </a:soli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5000"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515" name="REMISSIONE BARRETT…"/>
            <p:cNvSpPr/>
            <p:nvPr/>
          </p:nvSpPr>
          <p:spPr>
            <a:xfrm>
              <a:off x="2765488" y="82569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500" spc="-175"/>
              </a:pPr>
              <a:r>
                <a:t>REMISSIONE BARRETT</a:t>
              </a:r>
            </a:p>
            <a:p>
              <a:pPr>
                <a:defRPr sz="3500" spc="-175"/>
              </a:pPr>
              <a:r>
                <a:t>NON DISPLASTICO NEL 63%</a:t>
              </a:r>
            </a:p>
            <a:p>
              <a:pPr>
                <a:lnSpc>
                  <a:spcPct val="130000"/>
                </a:lnSpc>
                <a:defRPr sz="2700" i="1" spc="-81">
                  <a:solidFill>
                    <a:srgbClr val="FFA221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i="0">
                  <a:latin typeface="+mn-lt"/>
                  <a:ea typeface="+mn-ea"/>
                  <a:cs typeface="+mn-cs"/>
                  <a:sym typeface="Helvetica Light"/>
                </a:rPr>
                <a:t>OM Fisher</a:t>
              </a:r>
              <a:r>
                <a:t> Obes Surg 2021</a:t>
              </a:r>
            </a:p>
          </p:txBody>
        </p:sp>
      </p:grpSp>
      <p:grpSp>
        <p:nvGrpSpPr>
          <p:cNvPr id="519" name="Raggruppa"/>
          <p:cNvGrpSpPr/>
          <p:nvPr/>
        </p:nvGrpSpPr>
        <p:grpSpPr>
          <a:xfrm>
            <a:off x="323477" y="11267714"/>
            <a:ext cx="23646265" cy="867961"/>
            <a:chOff x="0" y="0"/>
            <a:chExt cx="23646263" cy="867959"/>
          </a:xfrm>
        </p:grpSpPr>
        <p:sp>
          <p:nvSpPr>
            <p:cNvPr id="517" name="RYGB è per ciò l’intervento consigliato in pz obesi con GERD o Barrett"/>
            <p:cNvSpPr txBox="1"/>
            <p:nvPr/>
          </p:nvSpPr>
          <p:spPr>
            <a:xfrm>
              <a:off x="0" y="0"/>
              <a:ext cx="23607088" cy="8679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marL="419100" lvl="1" indent="-355600" algn="just" defTabSz="1643062">
                <a:spcBef>
                  <a:spcPts val="8400"/>
                </a:spcBef>
                <a:buSzPct val="95000"/>
                <a:buBlip>
                  <a:blip r:embed="rId6"/>
                </a:buBlip>
                <a:defRPr sz="4600"/>
              </a:pPr>
              <a:r>
                <a:t> RYGB è per ciò l’intervento consigliato in pz obesi con GERD o Barrett</a:t>
              </a:r>
            </a:p>
          </p:txBody>
        </p:sp>
        <p:sp>
          <p:nvSpPr>
            <p:cNvPr id="518" name="R Matar Obes Surg 2021"/>
            <p:cNvSpPr txBox="1"/>
            <p:nvPr/>
          </p:nvSpPr>
          <p:spPr>
            <a:xfrm>
              <a:off x="19946943" y="179979"/>
              <a:ext cx="3699321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>
                <a:lnSpc>
                  <a:spcPct val="130000"/>
                </a:lnSpc>
                <a:defRPr sz="2700" i="1" spc="-81">
                  <a:solidFill>
                    <a:srgbClr val="FFA221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i="0">
                  <a:latin typeface="+mn-lt"/>
                  <a:ea typeface="+mn-ea"/>
                  <a:cs typeface="+mn-cs"/>
                  <a:sym typeface="Helvetica Light"/>
                </a:rPr>
                <a:t>R Matar</a:t>
              </a:r>
              <a:r>
                <a:t> Obes Surg 2021</a:t>
              </a:r>
            </a:p>
          </p:txBody>
        </p:sp>
      </p:grpSp>
      <p:sp>
        <p:nvSpPr>
          <p:cNvPr id="520" name="GERD POST RYGB"/>
          <p:cNvSpPr txBox="1"/>
          <p:nvPr/>
        </p:nvSpPr>
        <p:spPr>
          <a:xfrm>
            <a:off x="189739" y="1852377"/>
            <a:ext cx="2381859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30000"/>
              </a:lnSpc>
              <a:defRPr sz="8000" spc="-239">
                <a:solidFill>
                  <a:srgbClr val="0685FF"/>
                </a:solidFill>
              </a:defRPr>
            </a:lvl1pPr>
          </a:lstStyle>
          <a:p>
            <a:r>
              <a:t>GERD POST RYGB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" grpId="1" build="p" bldLvl="5" animBg="1" advAuto="0"/>
      <p:bldP spid="493" grpId="3" animBg="1" advAuto="0"/>
      <p:bldP spid="496" grpId="2" animBg="1" advAuto="0"/>
      <p:bldP spid="506" grpId="4" animBg="1" advAuto="0"/>
      <p:bldP spid="507" grpId="5" build="p" bldLvl="5" animBg="1" advAuto="0"/>
      <p:bldP spid="510" grpId="6" animBg="1" advAuto="0"/>
      <p:bldP spid="513" grpId="7" animBg="1" advAuto="0"/>
      <p:bldP spid="516" grpId="8" animBg="1" advAuto="0"/>
      <p:bldP spid="519" grpId="9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Rettangolo"/>
          <p:cNvSpPr/>
          <p:nvPr/>
        </p:nvSpPr>
        <p:spPr>
          <a:xfrm>
            <a:off x="315" y="12863429"/>
            <a:ext cx="24451440" cy="8679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23" name="G. Galloro"/>
          <p:cNvSpPr txBox="1"/>
          <p:nvPr/>
        </p:nvSpPr>
        <p:spPr>
          <a:xfrm>
            <a:off x="335827" y="13029440"/>
            <a:ext cx="18335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G. Galloro</a:t>
            </a:r>
          </a:p>
        </p:txBody>
      </p:sp>
      <p:pic>
        <p:nvPicPr>
          <p:cNvPr id="524" name="Bolla Federico trasparente.gif" descr="Bolla Federico trasparen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648" y="12922767"/>
            <a:ext cx="749147" cy="749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Logo Endo.gif" descr="Logo End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7001" y="12921939"/>
            <a:ext cx="749301" cy="750940"/>
          </a:xfrm>
          <a:prstGeom prst="rect">
            <a:avLst/>
          </a:prstGeom>
          <a:ln w="12700">
            <a:miter lim="400000"/>
          </a:ln>
        </p:spPr>
      </p:pic>
      <p:sp>
        <p:nvSpPr>
          <p:cNvPr id="526" name="UOC di Chirurgia Endoscopica"/>
          <p:cNvSpPr txBox="1"/>
          <p:nvPr/>
        </p:nvSpPr>
        <p:spPr>
          <a:xfrm>
            <a:off x="16643004" y="13018010"/>
            <a:ext cx="54067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UOC di Chirurgia Endoscopica</a:t>
            </a:r>
          </a:p>
        </p:txBody>
      </p:sp>
      <p:sp>
        <p:nvSpPr>
          <p:cNvPr id="527" name="Università di Napoli Federico II - Scuola di Medicina e Chirurgia"/>
          <p:cNvSpPr txBox="1"/>
          <p:nvPr/>
        </p:nvSpPr>
        <p:spPr>
          <a:xfrm>
            <a:off x="3335158" y="13018010"/>
            <a:ext cx="1095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Università di Napoli Federico II - Scuola di Medicina e Chirurgia</a:t>
            </a:r>
          </a:p>
        </p:txBody>
      </p:sp>
      <p:grpSp>
        <p:nvGrpSpPr>
          <p:cNvPr id="532" name="Raggruppa"/>
          <p:cNvGrpSpPr/>
          <p:nvPr/>
        </p:nvGrpSpPr>
        <p:grpSpPr>
          <a:xfrm>
            <a:off x="315" y="-65100"/>
            <a:ext cx="24383370" cy="1639155"/>
            <a:chOff x="0" y="0"/>
            <a:chExt cx="24383369" cy="1639153"/>
          </a:xfrm>
        </p:grpSpPr>
        <p:sp>
          <p:nvSpPr>
            <p:cNvPr id="528" name="Rettangolo"/>
            <p:cNvSpPr/>
            <p:nvPr/>
          </p:nvSpPr>
          <p:spPr>
            <a:xfrm>
              <a:off x="0" y="42440"/>
              <a:ext cx="24383370" cy="1575722"/>
            </a:xfrm>
            <a:prstGeom prst="rect">
              <a:avLst/>
            </a:prstGeom>
            <a:gradFill flip="none" rotWithShape="1">
              <a:gsLst>
                <a:gs pos="0">
                  <a:srgbClr val="153065"/>
                </a:gs>
                <a:gs pos="100000">
                  <a:srgbClr val="15306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29" name="SPRING MEETING SICOB 2025                                                                                                                           Venezia 13 -14 maggio 2025…"/>
            <p:cNvSpPr txBox="1"/>
            <p:nvPr/>
          </p:nvSpPr>
          <p:spPr>
            <a:xfrm>
              <a:off x="142873" y="0"/>
              <a:ext cx="23962493" cy="1575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lvl="1" algn="l">
                <a:defRPr sz="2600"/>
              </a:pPr>
              <a:r>
                <a:rPr sz="2400"/>
                <a:t>SPRING MEETING SICOB 2025 </a:t>
              </a:r>
              <a:r>
                <a:rPr sz="3300"/>
                <a:t>                                                                                                                          </a:t>
              </a:r>
              <a:r>
                <a:rPr sz="2500"/>
                <a:t>Venezia 13 -14 maggio 2025</a:t>
              </a:r>
              <a:r>
                <a:rPr sz="3300"/>
                <a:t> </a:t>
              </a:r>
              <a:r>
                <a:t> </a:t>
              </a:r>
            </a:p>
            <a:p>
              <a:pPr lvl="1" algn="l">
                <a:defRPr sz="24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OBESITÁ, CHIRURGIA BARIATRICA E REFLUSSO</a:t>
              </a:r>
              <a:endParaRPr sz="2500">
                <a:solidFill>
                  <a:srgbClr val="FFA221"/>
                </a:solidFill>
              </a:endParaRPr>
            </a:p>
            <a:p>
              <a:pPr lvl="1" algn="l">
                <a:lnSpc>
                  <a:spcPct val="60000"/>
                </a:lnSpc>
                <a:defRPr sz="10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endParaRPr>
                <a:solidFill>
                  <a:srgbClr val="FFA221"/>
                </a:solidFill>
              </a:endParaRPr>
            </a:p>
            <a:p>
              <a:pPr lvl="1" algn="l">
                <a:defRPr sz="35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MBS &amp; GERD: TOOL DIAGNOSTICI E OPZIONI TERAPEUTICHE</a:t>
              </a:r>
            </a:p>
          </p:txBody>
        </p:sp>
        <p:pic>
          <p:nvPicPr>
            <p:cNvPr id="530" name="Screenshot 2025-05-02 alle 16.12.57.png" descr="Screenshot 2025-05-02 alle 16.12.5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52593" y="63433"/>
              <a:ext cx="1122554" cy="1575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31" name="Screenshot 2025-05-02 alle 16.32.41.png" descr="Screenshot 2025-05-02 alle 16.32.41.png"/>
            <p:cNvPicPr>
              <a:picLocks noChangeAspect="1"/>
            </p:cNvPicPr>
            <p:nvPr/>
          </p:nvPicPr>
          <p:blipFill>
            <a:blip r:embed="rId5"/>
            <a:srcRect l="4794" t="3531" r="11463" b="3241"/>
            <a:stretch>
              <a:fillRect/>
            </a:stretch>
          </p:blipFill>
          <p:spPr>
            <a:xfrm>
              <a:off x="4740203" y="105352"/>
              <a:ext cx="295387" cy="45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60" extrusionOk="0">
                  <a:moveTo>
                    <a:pt x="8319" y="0"/>
                  </a:moveTo>
                  <a:cubicBezTo>
                    <a:pt x="7865" y="1"/>
                    <a:pt x="7750" y="17"/>
                    <a:pt x="7626" y="133"/>
                  </a:cubicBezTo>
                  <a:cubicBezTo>
                    <a:pt x="7444" y="304"/>
                    <a:pt x="7422" y="1121"/>
                    <a:pt x="7597" y="1270"/>
                  </a:cubicBezTo>
                  <a:cubicBezTo>
                    <a:pt x="7747" y="1398"/>
                    <a:pt x="8102" y="1516"/>
                    <a:pt x="8319" y="1516"/>
                  </a:cubicBezTo>
                  <a:cubicBezTo>
                    <a:pt x="8412" y="1516"/>
                    <a:pt x="8816" y="1571"/>
                    <a:pt x="9214" y="1649"/>
                  </a:cubicBezTo>
                  <a:cubicBezTo>
                    <a:pt x="10021" y="1807"/>
                    <a:pt x="10507" y="2072"/>
                    <a:pt x="10975" y="2597"/>
                  </a:cubicBezTo>
                  <a:cubicBezTo>
                    <a:pt x="11216" y="2867"/>
                    <a:pt x="11230" y="2935"/>
                    <a:pt x="11234" y="3601"/>
                  </a:cubicBezTo>
                  <a:cubicBezTo>
                    <a:pt x="11239" y="4261"/>
                    <a:pt x="11228" y="4355"/>
                    <a:pt x="11003" y="4605"/>
                  </a:cubicBezTo>
                  <a:cubicBezTo>
                    <a:pt x="10623" y="5029"/>
                    <a:pt x="10349" y="5164"/>
                    <a:pt x="9993" y="5117"/>
                  </a:cubicBezTo>
                  <a:lnTo>
                    <a:pt x="9704" y="5079"/>
                  </a:lnTo>
                  <a:lnTo>
                    <a:pt x="10022" y="4795"/>
                  </a:lnTo>
                  <a:cubicBezTo>
                    <a:pt x="10387" y="4481"/>
                    <a:pt x="10628" y="4009"/>
                    <a:pt x="10628" y="3639"/>
                  </a:cubicBezTo>
                  <a:cubicBezTo>
                    <a:pt x="10628" y="2928"/>
                    <a:pt x="9585" y="2005"/>
                    <a:pt x="8665" y="1914"/>
                  </a:cubicBezTo>
                  <a:cubicBezTo>
                    <a:pt x="7878" y="1837"/>
                    <a:pt x="7036" y="1920"/>
                    <a:pt x="6616" y="2123"/>
                  </a:cubicBezTo>
                  <a:cubicBezTo>
                    <a:pt x="6115" y="2365"/>
                    <a:pt x="5581" y="2819"/>
                    <a:pt x="5519" y="3051"/>
                  </a:cubicBezTo>
                  <a:cubicBezTo>
                    <a:pt x="5491" y="3155"/>
                    <a:pt x="5448" y="3721"/>
                    <a:pt x="5432" y="4302"/>
                  </a:cubicBezTo>
                  <a:lnTo>
                    <a:pt x="5403" y="5344"/>
                  </a:lnTo>
                  <a:lnTo>
                    <a:pt x="5663" y="5591"/>
                  </a:lnTo>
                  <a:lnTo>
                    <a:pt x="5952" y="5818"/>
                  </a:lnTo>
                  <a:lnTo>
                    <a:pt x="5605" y="6159"/>
                  </a:lnTo>
                  <a:cubicBezTo>
                    <a:pt x="5415" y="6347"/>
                    <a:pt x="5173" y="6584"/>
                    <a:pt x="5086" y="6671"/>
                  </a:cubicBezTo>
                  <a:cubicBezTo>
                    <a:pt x="4999" y="6757"/>
                    <a:pt x="4748" y="6994"/>
                    <a:pt x="4537" y="7201"/>
                  </a:cubicBezTo>
                  <a:cubicBezTo>
                    <a:pt x="3725" y="8001"/>
                    <a:pt x="3504" y="8701"/>
                    <a:pt x="3527" y="10461"/>
                  </a:cubicBezTo>
                  <a:cubicBezTo>
                    <a:pt x="3544" y="11704"/>
                    <a:pt x="3585" y="11940"/>
                    <a:pt x="3845" y="12640"/>
                  </a:cubicBezTo>
                  <a:cubicBezTo>
                    <a:pt x="3902" y="12795"/>
                    <a:pt x="4002" y="13032"/>
                    <a:pt x="4047" y="13170"/>
                  </a:cubicBezTo>
                  <a:cubicBezTo>
                    <a:pt x="4092" y="13309"/>
                    <a:pt x="4285" y="13652"/>
                    <a:pt x="4480" y="13928"/>
                  </a:cubicBezTo>
                  <a:cubicBezTo>
                    <a:pt x="5044" y="14728"/>
                    <a:pt x="5172" y="15164"/>
                    <a:pt x="5172" y="16032"/>
                  </a:cubicBezTo>
                  <a:cubicBezTo>
                    <a:pt x="5172" y="17017"/>
                    <a:pt x="4976" y="17502"/>
                    <a:pt x="4162" y="18382"/>
                  </a:cubicBezTo>
                  <a:cubicBezTo>
                    <a:pt x="3608" y="18980"/>
                    <a:pt x="3008" y="19349"/>
                    <a:pt x="2055" y="19727"/>
                  </a:cubicBezTo>
                  <a:cubicBezTo>
                    <a:pt x="1613" y="19902"/>
                    <a:pt x="1249" y="20073"/>
                    <a:pt x="1218" y="20106"/>
                  </a:cubicBezTo>
                  <a:cubicBezTo>
                    <a:pt x="1156" y="20171"/>
                    <a:pt x="354" y="20428"/>
                    <a:pt x="208" y="20428"/>
                  </a:cubicBezTo>
                  <a:cubicBezTo>
                    <a:pt x="-71" y="20428"/>
                    <a:pt x="-68" y="21195"/>
                    <a:pt x="208" y="21376"/>
                  </a:cubicBezTo>
                  <a:cubicBezTo>
                    <a:pt x="438" y="21527"/>
                    <a:pt x="1147" y="21547"/>
                    <a:pt x="1535" y="21413"/>
                  </a:cubicBezTo>
                  <a:cubicBezTo>
                    <a:pt x="1675" y="21366"/>
                    <a:pt x="1894" y="21296"/>
                    <a:pt x="2026" y="21262"/>
                  </a:cubicBezTo>
                  <a:cubicBezTo>
                    <a:pt x="2725" y="21079"/>
                    <a:pt x="4834" y="19837"/>
                    <a:pt x="5317" y="19329"/>
                  </a:cubicBezTo>
                  <a:cubicBezTo>
                    <a:pt x="5415" y="19225"/>
                    <a:pt x="5626" y="19049"/>
                    <a:pt x="5779" y="18931"/>
                  </a:cubicBezTo>
                  <a:cubicBezTo>
                    <a:pt x="6025" y="18741"/>
                    <a:pt x="6309" y="18392"/>
                    <a:pt x="6731" y="17737"/>
                  </a:cubicBezTo>
                  <a:cubicBezTo>
                    <a:pt x="6850" y="17554"/>
                    <a:pt x="6862" y="17731"/>
                    <a:pt x="6904" y="19405"/>
                  </a:cubicBezTo>
                  <a:cubicBezTo>
                    <a:pt x="6941" y="20820"/>
                    <a:pt x="6983" y="21301"/>
                    <a:pt x="7078" y="21376"/>
                  </a:cubicBezTo>
                  <a:cubicBezTo>
                    <a:pt x="7183" y="21459"/>
                    <a:pt x="7500" y="21489"/>
                    <a:pt x="9041" y="21489"/>
                  </a:cubicBezTo>
                  <a:cubicBezTo>
                    <a:pt x="10043" y="21490"/>
                    <a:pt x="10887" y="21508"/>
                    <a:pt x="10917" y="21527"/>
                  </a:cubicBezTo>
                  <a:cubicBezTo>
                    <a:pt x="11028" y="21600"/>
                    <a:pt x="12135" y="21544"/>
                    <a:pt x="12505" y="21451"/>
                  </a:cubicBezTo>
                  <a:cubicBezTo>
                    <a:pt x="12715" y="21399"/>
                    <a:pt x="13029" y="21328"/>
                    <a:pt x="13197" y="21300"/>
                  </a:cubicBezTo>
                  <a:cubicBezTo>
                    <a:pt x="13855" y="21190"/>
                    <a:pt x="15940" y="20455"/>
                    <a:pt x="16517" y="20125"/>
                  </a:cubicBezTo>
                  <a:cubicBezTo>
                    <a:pt x="18397" y="19047"/>
                    <a:pt x="19644" y="18036"/>
                    <a:pt x="20385" y="16979"/>
                  </a:cubicBezTo>
                  <a:cubicBezTo>
                    <a:pt x="20573" y="16712"/>
                    <a:pt x="20832" y="16350"/>
                    <a:pt x="20962" y="16164"/>
                  </a:cubicBezTo>
                  <a:cubicBezTo>
                    <a:pt x="21092" y="15979"/>
                    <a:pt x="21222" y="15722"/>
                    <a:pt x="21251" y="15596"/>
                  </a:cubicBezTo>
                  <a:cubicBezTo>
                    <a:pt x="21280" y="15470"/>
                    <a:pt x="21341" y="15305"/>
                    <a:pt x="21395" y="15236"/>
                  </a:cubicBezTo>
                  <a:cubicBezTo>
                    <a:pt x="21529" y="15065"/>
                    <a:pt x="21506" y="12063"/>
                    <a:pt x="21366" y="11654"/>
                  </a:cubicBezTo>
                  <a:cubicBezTo>
                    <a:pt x="21200" y="11166"/>
                    <a:pt x="20945" y="10708"/>
                    <a:pt x="20472" y="10006"/>
                  </a:cubicBezTo>
                  <a:cubicBezTo>
                    <a:pt x="19507" y="8576"/>
                    <a:pt x="17870" y="7345"/>
                    <a:pt x="15709" y="6405"/>
                  </a:cubicBezTo>
                  <a:cubicBezTo>
                    <a:pt x="14649" y="5945"/>
                    <a:pt x="13714" y="5647"/>
                    <a:pt x="13284" y="5647"/>
                  </a:cubicBezTo>
                  <a:cubicBezTo>
                    <a:pt x="13115" y="5647"/>
                    <a:pt x="12886" y="5616"/>
                    <a:pt x="12793" y="5572"/>
                  </a:cubicBezTo>
                  <a:cubicBezTo>
                    <a:pt x="12612" y="5485"/>
                    <a:pt x="12641" y="5476"/>
                    <a:pt x="13082" y="4852"/>
                  </a:cubicBezTo>
                  <a:cubicBezTo>
                    <a:pt x="13147" y="4759"/>
                    <a:pt x="13168" y="4261"/>
                    <a:pt x="13168" y="3582"/>
                  </a:cubicBezTo>
                  <a:cubicBezTo>
                    <a:pt x="13168" y="2629"/>
                    <a:pt x="13158" y="2431"/>
                    <a:pt x="12995" y="2161"/>
                  </a:cubicBezTo>
                  <a:cubicBezTo>
                    <a:pt x="12719" y="1701"/>
                    <a:pt x="12138" y="1172"/>
                    <a:pt x="11725" y="986"/>
                  </a:cubicBezTo>
                  <a:cubicBezTo>
                    <a:pt x="11527" y="896"/>
                    <a:pt x="11151" y="709"/>
                    <a:pt x="10888" y="588"/>
                  </a:cubicBezTo>
                  <a:cubicBezTo>
                    <a:pt x="10037" y="198"/>
                    <a:pt x="9138" y="0"/>
                    <a:pt x="8319" y="0"/>
                  </a:cubicBezTo>
                  <a:close/>
                  <a:moveTo>
                    <a:pt x="9127" y="6747"/>
                  </a:moveTo>
                  <a:lnTo>
                    <a:pt x="9445" y="6860"/>
                  </a:lnTo>
                  <a:cubicBezTo>
                    <a:pt x="9642" y="6926"/>
                    <a:pt x="10138" y="6984"/>
                    <a:pt x="10744" y="7012"/>
                  </a:cubicBezTo>
                  <a:cubicBezTo>
                    <a:pt x="11281" y="7037"/>
                    <a:pt x="11786" y="7079"/>
                    <a:pt x="11869" y="7107"/>
                  </a:cubicBezTo>
                  <a:cubicBezTo>
                    <a:pt x="11953" y="7134"/>
                    <a:pt x="12210" y="7199"/>
                    <a:pt x="12447" y="7258"/>
                  </a:cubicBezTo>
                  <a:cubicBezTo>
                    <a:pt x="12684" y="7317"/>
                    <a:pt x="13000" y="7400"/>
                    <a:pt x="13140" y="7448"/>
                  </a:cubicBezTo>
                  <a:cubicBezTo>
                    <a:pt x="13279" y="7496"/>
                    <a:pt x="13457" y="7542"/>
                    <a:pt x="13544" y="7542"/>
                  </a:cubicBezTo>
                  <a:cubicBezTo>
                    <a:pt x="13875" y="7542"/>
                    <a:pt x="14940" y="8001"/>
                    <a:pt x="15853" y="8547"/>
                  </a:cubicBezTo>
                  <a:cubicBezTo>
                    <a:pt x="16502" y="8934"/>
                    <a:pt x="17461" y="9759"/>
                    <a:pt x="17787" y="10214"/>
                  </a:cubicBezTo>
                  <a:cubicBezTo>
                    <a:pt x="18820" y="11654"/>
                    <a:pt x="18887" y="11865"/>
                    <a:pt x="18942" y="13265"/>
                  </a:cubicBezTo>
                  <a:cubicBezTo>
                    <a:pt x="18987" y="14419"/>
                    <a:pt x="18809" y="15159"/>
                    <a:pt x="18335" y="15861"/>
                  </a:cubicBezTo>
                  <a:cubicBezTo>
                    <a:pt x="17778" y="16688"/>
                    <a:pt x="17417" y="17159"/>
                    <a:pt x="17181" y="17358"/>
                  </a:cubicBezTo>
                  <a:cubicBezTo>
                    <a:pt x="17029" y="17486"/>
                    <a:pt x="16793" y="17692"/>
                    <a:pt x="16661" y="17813"/>
                  </a:cubicBezTo>
                  <a:cubicBezTo>
                    <a:pt x="16033" y="18392"/>
                    <a:pt x="14055" y="19317"/>
                    <a:pt x="13168" y="19443"/>
                  </a:cubicBezTo>
                  <a:cubicBezTo>
                    <a:pt x="12998" y="19467"/>
                    <a:pt x="12823" y="19525"/>
                    <a:pt x="12793" y="19556"/>
                  </a:cubicBezTo>
                  <a:cubicBezTo>
                    <a:pt x="12763" y="19588"/>
                    <a:pt x="12596" y="19613"/>
                    <a:pt x="12418" y="19613"/>
                  </a:cubicBezTo>
                  <a:cubicBezTo>
                    <a:pt x="12240" y="19613"/>
                    <a:pt x="11960" y="19633"/>
                    <a:pt x="11812" y="19670"/>
                  </a:cubicBezTo>
                  <a:cubicBezTo>
                    <a:pt x="11664" y="19707"/>
                    <a:pt x="11063" y="19756"/>
                    <a:pt x="10484" y="19784"/>
                  </a:cubicBezTo>
                  <a:cubicBezTo>
                    <a:pt x="9905" y="19811"/>
                    <a:pt x="9386" y="19855"/>
                    <a:pt x="9300" y="19879"/>
                  </a:cubicBezTo>
                  <a:cubicBezTo>
                    <a:pt x="9198" y="19907"/>
                    <a:pt x="9117" y="19897"/>
                    <a:pt x="9069" y="19822"/>
                  </a:cubicBezTo>
                  <a:cubicBezTo>
                    <a:pt x="9030" y="19759"/>
                    <a:pt x="8981" y="18066"/>
                    <a:pt x="8954" y="16070"/>
                  </a:cubicBezTo>
                  <a:lnTo>
                    <a:pt x="8896" y="12450"/>
                  </a:lnTo>
                  <a:lnTo>
                    <a:pt x="9733" y="12735"/>
                  </a:lnTo>
                  <a:cubicBezTo>
                    <a:pt x="10377" y="12954"/>
                    <a:pt x="10656" y="13001"/>
                    <a:pt x="11003" y="13000"/>
                  </a:cubicBezTo>
                  <a:cubicBezTo>
                    <a:pt x="11648" y="12998"/>
                    <a:pt x="11716" y="12948"/>
                    <a:pt x="11754" y="12488"/>
                  </a:cubicBezTo>
                  <a:cubicBezTo>
                    <a:pt x="11800" y="11926"/>
                    <a:pt x="11699" y="11823"/>
                    <a:pt x="10859" y="11636"/>
                  </a:cubicBezTo>
                  <a:cubicBezTo>
                    <a:pt x="10337" y="11519"/>
                    <a:pt x="10038" y="11409"/>
                    <a:pt x="9676" y="11181"/>
                  </a:cubicBezTo>
                  <a:lnTo>
                    <a:pt x="9214" y="10878"/>
                  </a:lnTo>
                  <a:lnTo>
                    <a:pt x="9214" y="10252"/>
                  </a:lnTo>
                  <a:cubicBezTo>
                    <a:pt x="9214" y="9809"/>
                    <a:pt x="9252" y="9564"/>
                    <a:pt x="9358" y="9418"/>
                  </a:cubicBezTo>
                  <a:cubicBezTo>
                    <a:pt x="9574" y="9123"/>
                    <a:pt x="10399" y="8733"/>
                    <a:pt x="11032" y="8641"/>
                  </a:cubicBezTo>
                  <a:cubicBezTo>
                    <a:pt x="11169" y="8622"/>
                    <a:pt x="11383" y="8562"/>
                    <a:pt x="11523" y="8490"/>
                  </a:cubicBezTo>
                  <a:cubicBezTo>
                    <a:pt x="11751" y="8372"/>
                    <a:pt x="11783" y="8311"/>
                    <a:pt x="11783" y="7959"/>
                  </a:cubicBezTo>
                  <a:cubicBezTo>
                    <a:pt x="11783" y="7654"/>
                    <a:pt x="11749" y="7530"/>
                    <a:pt x="11610" y="7448"/>
                  </a:cubicBezTo>
                  <a:cubicBezTo>
                    <a:pt x="11286" y="7255"/>
                    <a:pt x="10837" y="7260"/>
                    <a:pt x="9964" y="7467"/>
                  </a:cubicBezTo>
                  <a:cubicBezTo>
                    <a:pt x="9518" y="7572"/>
                    <a:pt x="9135" y="7643"/>
                    <a:pt x="9098" y="7618"/>
                  </a:cubicBezTo>
                  <a:cubicBezTo>
                    <a:pt x="9061" y="7593"/>
                    <a:pt x="9041" y="7391"/>
                    <a:pt x="9069" y="7163"/>
                  </a:cubicBezTo>
                  <a:lnTo>
                    <a:pt x="9127" y="6747"/>
                  </a:lnTo>
                  <a:close/>
                  <a:moveTo>
                    <a:pt x="6962" y="7031"/>
                  </a:moveTo>
                  <a:lnTo>
                    <a:pt x="6933" y="10802"/>
                  </a:lnTo>
                  <a:cubicBezTo>
                    <a:pt x="6924" y="12881"/>
                    <a:pt x="6897" y="14597"/>
                    <a:pt x="6876" y="14611"/>
                  </a:cubicBezTo>
                  <a:cubicBezTo>
                    <a:pt x="6855" y="14624"/>
                    <a:pt x="6768" y="14486"/>
                    <a:pt x="6674" y="14288"/>
                  </a:cubicBezTo>
                  <a:cubicBezTo>
                    <a:pt x="6579" y="14091"/>
                    <a:pt x="6365" y="13716"/>
                    <a:pt x="6183" y="13474"/>
                  </a:cubicBezTo>
                  <a:cubicBezTo>
                    <a:pt x="5723" y="12863"/>
                    <a:pt x="5468" y="12405"/>
                    <a:pt x="5461" y="12071"/>
                  </a:cubicBezTo>
                  <a:cubicBezTo>
                    <a:pt x="5458" y="11916"/>
                    <a:pt x="5393" y="11552"/>
                    <a:pt x="5317" y="11275"/>
                  </a:cubicBezTo>
                  <a:cubicBezTo>
                    <a:pt x="5008" y="10155"/>
                    <a:pt x="5268" y="8837"/>
                    <a:pt x="5952" y="7997"/>
                  </a:cubicBezTo>
                  <a:cubicBezTo>
                    <a:pt x="6180" y="7717"/>
                    <a:pt x="6513" y="7384"/>
                    <a:pt x="6674" y="7258"/>
                  </a:cubicBezTo>
                  <a:lnTo>
                    <a:pt x="6962" y="703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533" name="GERD POST OAGB"/>
          <p:cNvSpPr txBox="1"/>
          <p:nvPr/>
        </p:nvSpPr>
        <p:spPr>
          <a:xfrm>
            <a:off x="189739" y="1852377"/>
            <a:ext cx="2381859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30000"/>
              </a:lnSpc>
              <a:defRPr sz="8000" spc="-239">
                <a:solidFill>
                  <a:srgbClr val="0685FF"/>
                </a:solidFill>
              </a:defRPr>
            </a:lvl1pPr>
          </a:lstStyle>
          <a:p>
            <a:r>
              <a:t>GERD POST OAGB</a:t>
            </a:r>
          </a:p>
        </p:txBody>
      </p:sp>
      <p:sp>
        <p:nvSpPr>
          <p:cNvPr id="534" name="I rischi di complicanze da reflusso biliare ne hanno limitato inizialmente la diffusione…"/>
          <p:cNvSpPr txBox="1"/>
          <p:nvPr/>
        </p:nvSpPr>
        <p:spPr>
          <a:xfrm>
            <a:off x="343065" y="3718984"/>
            <a:ext cx="23607089" cy="2937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marL="419100" lvl="1" indent="-355600" algn="just" defTabSz="1643062">
              <a:spcBef>
                <a:spcPts val="8400"/>
              </a:spcBef>
              <a:buSzPct val="95000"/>
              <a:buBlip>
                <a:blip r:embed="rId6"/>
              </a:buBlip>
              <a:defRPr sz="4600"/>
            </a:pPr>
            <a:r>
              <a:t> I rischi di complicanze da reflusso biliare ne hanno limitato inizialmente la diffusione</a:t>
            </a:r>
          </a:p>
          <a:p>
            <a:pPr marL="419100" lvl="1" indent="-355600" algn="just" defTabSz="1643062">
              <a:spcBef>
                <a:spcPts val="3000"/>
              </a:spcBef>
              <a:buSzPct val="95000"/>
              <a:buBlip>
                <a:blip r:embed="rId6"/>
              </a:buBlip>
              <a:defRPr sz="4600" spc="-183"/>
            </a:pPr>
            <a:r>
              <a:t> In particolare la gastrite alcalina (fino al 30%) che a lungo termine aumenta il rischio di K</a:t>
            </a:r>
          </a:p>
          <a:p>
            <a:pPr marL="419100" lvl="1" indent="-355600" algn="just" defTabSz="1643062">
              <a:spcBef>
                <a:spcPts val="3000"/>
              </a:spcBef>
              <a:buSzPct val="95000"/>
              <a:buBlip>
                <a:blip r:embed="rId6"/>
              </a:buBlip>
              <a:defRPr sz="4600" spc="-183"/>
            </a:pPr>
            <a:r>
              <a:t> Le evidenze di letteratura attuale riportano risultati molto più ottimistici</a:t>
            </a:r>
          </a:p>
        </p:txBody>
      </p:sp>
      <p:grpSp>
        <p:nvGrpSpPr>
          <p:cNvPr id="537" name="Raggruppa"/>
          <p:cNvGrpSpPr/>
          <p:nvPr/>
        </p:nvGrpSpPr>
        <p:grpSpPr>
          <a:xfrm>
            <a:off x="5144692" y="6705534"/>
            <a:ext cx="4854179" cy="2095700"/>
            <a:chOff x="13692" y="0"/>
            <a:chExt cx="4854178" cy="2095698"/>
          </a:xfrm>
        </p:grpSpPr>
        <p:sp>
          <p:nvSpPr>
            <p:cNvPr id="535" name="Ovale"/>
            <p:cNvSpPr/>
            <p:nvPr/>
          </p:nvSpPr>
          <p:spPr>
            <a:xfrm>
              <a:off x="13692" y="0"/>
              <a:ext cx="4854179" cy="1651397"/>
            </a:xfrm>
            <a:prstGeom prst="ellipse">
              <a:avLst/>
            </a:prstGeom>
            <a:solidFill>
              <a:srgbClr val="C82D1D"/>
            </a:soli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5000"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536" name="REFLUSSO BILIARE &lt; 2%…"/>
            <p:cNvSpPr/>
            <p:nvPr/>
          </p:nvSpPr>
          <p:spPr>
            <a:xfrm>
              <a:off x="2440781" y="82569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500" spc="-175"/>
              </a:pPr>
              <a:r>
                <a:t>REFLUSSO BILIARE &lt; 2%</a:t>
              </a:r>
            </a:p>
            <a:p>
              <a:pPr>
                <a:lnSpc>
                  <a:spcPct val="130000"/>
                </a:lnSpc>
                <a:defRPr sz="2700" i="1" spc="-81">
                  <a:solidFill>
                    <a:srgbClr val="FFA221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i="0">
                  <a:latin typeface="+mn-lt"/>
                  <a:ea typeface="+mn-ea"/>
                  <a:cs typeface="+mn-cs"/>
                  <a:sym typeface="Helvetica Light"/>
                </a:rPr>
                <a:t>M Kermansaravi </a:t>
              </a:r>
              <a:r>
                <a:t> JAMA 2020</a:t>
              </a:r>
            </a:p>
          </p:txBody>
        </p:sp>
      </p:grpSp>
      <p:grpSp>
        <p:nvGrpSpPr>
          <p:cNvPr id="540" name="Raggruppa"/>
          <p:cNvGrpSpPr/>
          <p:nvPr/>
        </p:nvGrpSpPr>
        <p:grpSpPr>
          <a:xfrm>
            <a:off x="14348459" y="6705534"/>
            <a:ext cx="4854179" cy="2095700"/>
            <a:chOff x="50363" y="0"/>
            <a:chExt cx="4854178" cy="2095698"/>
          </a:xfrm>
        </p:grpSpPr>
        <p:sp>
          <p:nvSpPr>
            <p:cNvPr id="538" name="Ovale"/>
            <p:cNvSpPr/>
            <p:nvPr/>
          </p:nvSpPr>
          <p:spPr>
            <a:xfrm>
              <a:off x="50363" y="0"/>
              <a:ext cx="4854179" cy="1651397"/>
            </a:xfrm>
            <a:prstGeom prst="ellipse">
              <a:avLst/>
            </a:prstGeom>
            <a:solidFill>
              <a:srgbClr val="C82D1D"/>
            </a:soli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5000"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539" name="AUMENTO RISCHIO K = 0…"/>
            <p:cNvSpPr/>
            <p:nvPr/>
          </p:nvSpPr>
          <p:spPr>
            <a:xfrm>
              <a:off x="2477452" y="82569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500" spc="-175"/>
              </a:pPr>
              <a:r>
                <a:t>AUMENTO RISCHIO K = 0</a:t>
              </a:r>
            </a:p>
            <a:p>
              <a:pPr>
                <a:lnSpc>
                  <a:spcPct val="130000"/>
                </a:lnSpc>
                <a:defRPr sz="2700" i="1" spc="-81">
                  <a:solidFill>
                    <a:srgbClr val="FFA221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i="0">
                  <a:latin typeface="+mn-lt"/>
                  <a:ea typeface="+mn-ea"/>
                  <a:cs typeface="+mn-cs"/>
                  <a:sym typeface="Helvetica Light"/>
                </a:rPr>
                <a:t>M De Luca </a:t>
              </a:r>
              <a:r>
                <a:t> Obes Surg 2018</a:t>
              </a:r>
            </a:p>
          </p:txBody>
        </p:sp>
      </p:grpSp>
      <p:grpSp>
        <p:nvGrpSpPr>
          <p:cNvPr id="545" name="Raggruppa"/>
          <p:cNvGrpSpPr/>
          <p:nvPr/>
        </p:nvGrpSpPr>
        <p:grpSpPr>
          <a:xfrm>
            <a:off x="1420489" y="8584453"/>
            <a:ext cx="21543022" cy="4073987"/>
            <a:chOff x="0" y="0"/>
            <a:chExt cx="21543021" cy="4073985"/>
          </a:xfrm>
        </p:grpSpPr>
        <p:grpSp>
          <p:nvGrpSpPr>
            <p:cNvPr id="543" name="Raggruppa"/>
            <p:cNvGrpSpPr/>
            <p:nvPr/>
          </p:nvGrpSpPr>
          <p:grpSpPr>
            <a:xfrm>
              <a:off x="0" y="-1"/>
              <a:ext cx="21543022" cy="1490226"/>
              <a:chOff x="0" y="0"/>
              <a:chExt cx="21543021" cy="1490225"/>
            </a:xfrm>
          </p:grpSpPr>
          <p:sp>
            <p:nvSpPr>
              <p:cNvPr id="541" name="Freccia"/>
              <p:cNvSpPr/>
              <p:nvPr/>
            </p:nvSpPr>
            <p:spPr>
              <a:xfrm rot="5400000">
                <a:off x="10132186" y="-10132186"/>
                <a:ext cx="1278651" cy="21543023"/>
              </a:xfrm>
              <a:prstGeom prst="rightArrow">
                <a:avLst>
                  <a:gd name="adj1" fmla="val 62027"/>
                  <a:gd name="adj2" fmla="val 66651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hueOff val="321133"/>
                      <a:satOff val="-12043"/>
                      <a:lumOff val="-7113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8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542" name="TUTTAVIA LE SOCIETÀ SCIENTIFICHE CONSIGLIANO…"/>
              <p:cNvSpPr txBox="1"/>
              <p:nvPr/>
            </p:nvSpPr>
            <p:spPr>
              <a:xfrm>
                <a:off x="4168781" y="169424"/>
                <a:ext cx="13205461" cy="1320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4000" spc="-119"/>
                </a:pPr>
                <a:r>
                  <a:t>TUTTAVIA LE SOCIETÀ SCIENTIFICHE CONSIGLIANO</a:t>
                </a:r>
              </a:p>
              <a:p>
                <a:pPr>
                  <a:defRPr sz="4000" spc="-119"/>
                </a:pPr>
                <a:r>
                  <a:t>UN REGOLARE FOLLOW-UP ENDOSCOPICO DOPO OAGB</a:t>
                </a:r>
              </a:p>
            </p:txBody>
          </p:sp>
        </p:grpSp>
        <p:pic>
          <p:nvPicPr>
            <p:cNvPr id="544" name="Screenshot 2024-01-16 alle 18.57.14.png" descr="Screenshot 2024-01-16 alle 18.57.14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79568" y="1606315"/>
              <a:ext cx="10583885" cy="24676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1" build="p" bldLvl="5" animBg="1" advAuto="0"/>
      <p:bldP spid="537" grpId="2" animBg="1" advAuto="0"/>
      <p:bldP spid="540" grpId="3" animBg="1" advAuto="0"/>
      <p:bldP spid="545" grpId="4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Rettangolo"/>
          <p:cNvSpPr/>
          <p:nvPr/>
        </p:nvSpPr>
        <p:spPr>
          <a:xfrm>
            <a:off x="315" y="12863429"/>
            <a:ext cx="24451440" cy="8679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48" name="G. Galloro"/>
          <p:cNvSpPr txBox="1"/>
          <p:nvPr/>
        </p:nvSpPr>
        <p:spPr>
          <a:xfrm>
            <a:off x="335827" y="13029440"/>
            <a:ext cx="18335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G. Galloro</a:t>
            </a:r>
          </a:p>
        </p:txBody>
      </p:sp>
      <p:pic>
        <p:nvPicPr>
          <p:cNvPr id="549" name="Bolla Federico trasparente.gif" descr="Bolla Federico trasparen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648" y="12922767"/>
            <a:ext cx="749147" cy="749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0" name="Logo Endo.gif" descr="Logo End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7001" y="12921939"/>
            <a:ext cx="749301" cy="750940"/>
          </a:xfrm>
          <a:prstGeom prst="rect">
            <a:avLst/>
          </a:prstGeom>
          <a:ln w="12700">
            <a:miter lim="400000"/>
          </a:ln>
        </p:spPr>
      </p:pic>
      <p:sp>
        <p:nvSpPr>
          <p:cNvPr id="551" name="UOC di Chirurgia Endoscopica"/>
          <p:cNvSpPr txBox="1"/>
          <p:nvPr/>
        </p:nvSpPr>
        <p:spPr>
          <a:xfrm>
            <a:off x="16643004" y="13018010"/>
            <a:ext cx="54067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UOC di Chirurgia Endoscopica</a:t>
            </a:r>
          </a:p>
        </p:txBody>
      </p:sp>
      <p:sp>
        <p:nvSpPr>
          <p:cNvPr id="552" name="Università di Napoli Federico II - Scuola di Medicina e Chirurgia"/>
          <p:cNvSpPr txBox="1"/>
          <p:nvPr/>
        </p:nvSpPr>
        <p:spPr>
          <a:xfrm>
            <a:off x="3335158" y="13018010"/>
            <a:ext cx="1095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Università di Napoli Federico II - Scuola di Medicina e Chirurgia</a:t>
            </a:r>
          </a:p>
        </p:txBody>
      </p:sp>
      <p:grpSp>
        <p:nvGrpSpPr>
          <p:cNvPr id="557" name="Raggruppa"/>
          <p:cNvGrpSpPr/>
          <p:nvPr/>
        </p:nvGrpSpPr>
        <p:grpSpPr>
          <a:xfrm>
            <a:off x="315" y="-65100"/>
            <a:ext cx="24383370" cy="1639155"/>
            <a:chOff x="0" y="0"/>
            <a:chExt cx="24383369" cy="1639153"/>
          </a:xfrm>
        </p:grpSpPr>
        <p:sp>
          <p:nvSpPr>
            <p:cNvPr id="553" name="Rettangolo"/>
            <p:cNvSpPr/>
            <p:nvPr/>
          </p:nvSpPr>
          <p:spPr>
            <a:xfrm>
              <a:off x="0" y="42440"/>
              <a:ext cx="24383370" cy="1575722"/>
            </a:xfrm>
            <a:prstGeom prst="rect">
              <a:avLst/>
            </a:prstGeom>
            <a:gradFill flip="none" rotWithShape="1">
              <a:gsLst>
                <a:gs pos="0">
                  <a:srgbClr val="153065"/>
                </a:gs>
                <a:gs pos="100000">
                  <a:srgbClr val="15306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54" name="SPRING MEETING SICOB 2025                                                                                                                           Venezia 13 -14 maggio 2025…"/>
            <p:cNvSpPr txBox="1"/>
            <p:nvPr/>
          </p:nvSpPr>
          <p:spPr>
            <a:xfrm>
              <a:off x="142873" y="0"/>
              <a:ext cx="23962493" cy="1575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lvl="1" algn="l">
                <a:defRPr sz="2600"/>
              </a:pPr>
              <a:r>
                <a:rPr sz="2400"/>
                <a:t>SPRING MEETING SICOB 2025 </a:t>
              </a:r>
              <a:r>
                <a:rPr sz="3300"/>
                <a:t>                                                                                                                          </a:t>
              </a:r>
              <a:r>
                <a:rPr sz="2500"/>
                <a:t>Venezia 13 -14 maggio 2025</a:t>
              </a:r>
              <a:r>
                <a:rPr sz="3300"/>
                <a:t> </a:t>
              </a:r>
              <a:r>
                <a:t> </a:t>
              </a:r>
            </a:p>
            <a:p>
              <a:pPr lvl="1" algn="l">
                <a:defRPr sz="24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OBESITÁ, CHIRURGIA BARIATRICA E REFLUSSO</a:t>
              </a:r>
              <a:endParaRPr sz="2500">
                <a:solidFill>
                  <a:srgbClr val="FFA221"/>
                </a:solidFill>
              </a:endParaRPr>
            </a:p>
            <a:p>
              <a:pPr lvl="1" algn="l">
                <a:lnSpc>
                  <a:spcPct val="60000"/>
                </a:lnSpc>
                <a:defRPr sz="10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endParaRPr>
                <a:solidFill>
                  <a:srgbClr val="FFA221"/>
                </a:solidFill>
              </a:endParaRPr>
            </a:p>
            <a:p>
              <a:pPr lvl="1" algn="l">
                <a:defRPr sz="35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MBS &amp; GERD: TOOL DIAGNOSTICI E OPZIONI TERAPEUTICHE</a:t>
              </a:r>
            </a:p>
          </p:txBody>
        </p:sp>
        <p:pic>
          <p:nvPicPr>
            <p:cNvPr id="555" name="Screenshot 2025-05-02 alle 16.12.57.png" descr="Screenshot 2025-05-02 alle 16.12.5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52593" y="63433"/>
              <a:ext cx="1122554" cy="1575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6" name="Screenshot 2025-05-02 alle 16.32.41.png" descr="Screenshot 2025-05-02 alle 16.32.41.png"/>
            <p:cNvPicPr>
              <a:picLocks noChangeAspect="1"/>
            </p:cNvPicPr>
            <p:nvPr/>
          </p:nvPicPr>
          <p:blipFill>
            <a:blip r:embed="rId5"/>
            <a:srcRect l="4794" t="3531" r="11463" b="3241"/>
            <a:stretch>
              <a:fillRect/>
            </a:stretch>
          </p:blipFill>
          <p:spPr>
            <a:xfrm>
              <a:off x="4740203" y="105352"/>
              <a:ext cx="295387" cy="45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60" extrusionOk="0">
                  <a:moveTo>
                    <a:pt x="8319" y="0"/>
                  </a:moveTo>
                  <a:cubicBezTo>
                    <a:pt x="7865" y="1"/>
                    <a:pt x="7750" y="17"/>
                    <a:pt x="7626" y="133"/>
                  </a:cubicBezTo>
                  <a:cubicBezTo>
                    <a:pt x="7444" y="304"/>
                    <a:pt x="7422" y="1121"/>
                    <a:pt x="7597" y="1270"/>
                  </a:cubicBezTo>
                  <a:cubicBezTo>
                    <a:pt x="7747" y="1398"/>
                    <a:pt x="8102" y="1516"/>
                    <a:pt x="8319" y="1516"/>
                  </a:cubicBezTo>
                  <a:cubicBezTo>
                    <a:pt x="8412" y="1516"/>
                    <a:pt x="8816" y="1571"/>
                    <a:pt x="9214" y="1649"/>
                  </a:cubicBezTo>
                  <a:cubicBezTo>
                    <a:pt x="10021" y="1807"/>
                    <a:pt x="10507" y="2072"/>
                    <a:pt x="10975" y="2597"/>
                  </a:cubicBezTo>
                  <a:cubicBezTo>
                    <a:pt x="11216" y="2867"/>
                    <a:pt x="11230" y="2935"/>
                    <a:pt x="11234" y="3601"/>
                  </a:cubicBezTo>
                  <a:cubicBezTo>
                    <a:pt x="11239" y="4261"/>
                    <a:pt x="11228" y="4355"/>
                    <a:pt x="11003" y="4605"/>
                  </a:cubicBezTo>
                  <a:cubicBezTo>
                    <a:pt x="10623" y="5029"/>
                    <a:pt x="10349" y="5164"/>
                    <a:pt x="9993" y="5117"/>
                  </a:cubicBezTo>
                  <a:lnTo>
                    <a:pt x="9704" y="5079"/>
                  </a:lnTo>
                  <a:lnTo>
                    <a:pt x="10022" y="4795"/>
                  </a:lnTo>
                  <a:cubicBezTo>
                    <a:pt x="10387" y="4481"/>
                    <a:pt x="10628" y="4009"/>
                    <a:pt x="10628" y="3639"/>
                  </a:cubicBezTo>
                  <a:cubicBezTo>
                    <a:pt x="10628" y="2928"/>
                    <a:pt x="9585" y="2005"/>
                    <a:pt x="8665" y="1914"/>
                  </a:cubicBezTo>
                  <a:cubicBezTo>
                    <a:pt x="7878" y="1837"/>
                    <a:pt x="7036" y="1920"/>
                    <a:pt x="6616" y="2123"/>
                  </a:cubicBezTo>
                  <a:cubicBezTo>
                    <a:pt x="6115" y="2365"/>
                    <a:pt x="5581" y="2819"/>
                    <a:pt x="5519" y="3051"/>
                  </a:cubicBezTo>
                  <a:cubicBezTo>
                    <a:pt x="5491" y="3155"/>
                    <a:pt x="5448" y="3721"/>
                    <a:pt x="5432" y="4302"/>
                  </a:cubicBezTo>
                  <a:lnTo>
                    <a:pt x="5403" y="5344"/>
                  </a:lnTo>
                  <a:lnTo>
                    <a:pt x="5663" y="5591"/>
                  </a:lnTo>
                  <a:lnTo>
                    <a:pt x="5952" y="5818"/>
                  </a:lnTo>
                  <a:lnTo>
                    <a:pt x="5605" y="6159"/>
                  </a:lnTo>
                  <a:cubicBezTo>
                    <a:pt x="5415" y="6347"/>
                    <a:pt x="5173" y="6584"/>
                    <a:pt x="5086" y="6671"/>
                  </a:cubicBezTo>
                  <a:cubicBezTo>
                    <a:pt x="4999" y="6757"/>
                    <a:pt x="4748" y="6994"/>
                    <a:pt x="4537" y="7201"/>
                  </a:cubicBezTo>
                  <a:cubicBezTo>
                    <a:pt x="3725" y="8001"/>
                    <a:pt x="3504" y="8701"/>
                    <a:pt x="3527" y="10461"/>
                  </a:cubicBezTo>
                  <a:cubicBezTo>
                    <a:pt x="3544" y="11704"/>
                    <a:pt x="3585" y="11940"/>
                    <a:pt x="3845" y="12640"/>
                  </a:cubicBezTo>
                  <a:cubicBezTo>
                    <a:pt x="3902" y="12795"/>
                    <a:pt x="4002" y="13032"/>
                    <a:pt x="4047" y="13170"/>
                  </a:cubicBezTo>
                  <a:cubicBezTo>
                    <a:pt x="4092" y="13309"/>
                    <a:pt x="4285" y="13652"/>
                    <a:pt x="4480" y="13928"/>
                  </a:cubicBezTo>
                  <a:cubicBezTo>
                    <a:pt x="5044" y="14728"/>
                    <a:pt x="5172" y="15164"/>
                    <a:pt x="5172" y="16032"/>
                  </a:cubicBezTo>
                  <a:cubicBezTo>
                    <a:pt x="5172" y="17017"/>
                    <a:pt x="4976" y="17502"/>
                    <a:pt x="4162" y="18382"/>
                  </a:cubicBezTo>
                  <a:cubicBezTo>
                    <a:pt x="3608" y="18980"/>
                    <a:pt x="3008" y="19349"/>
                    <a:pt x="2055" y="19727"/>
                  </a:cubicBezTo>
                  <a:cubicBezTo>
                    <a:pt x="1613" y="19902"/>
                    <a:pt x="1249" y="20073"/>
                    <a:pt x="1218" y="20106"/>
                  </a:cubicBezTo>
                  <a:cubicBezTo>
                    <a:pt x="1156" y="20171"/>
                    <a:pt x="354" y="20428"/>
                    <a:pt x="208" y="20428"/>
                  </a:cubicBezTo>
                  <a:cubicBezTo>
                    <a:pt x="-71" y="20428"/>
                    <a:pt x="-68" y="21195"/>
                    <a:pt x="208" y="21376"/>
                  </a:cubicBezTo>
                  <a:cubicBezTo>
                    <a:pt x="438" y="21527"/>
                    <a:pt x="1147" y="21547"/>
                    <a:pt x="1535" y="21413"/>
                  </a:cubicBezTo>
                  <a:cubicBezTo>
                    <a:pt x="1675" y="21366"/>
                    <a:pt x="1894" y="21296"/>
                    <a:pt x="2026" y="21262"/>
                  </a:cubicBezTo>
                  <a:cubicBezTo>
                    <a:pt x="2725" y="21079"/>
                    <a:pt x="4834" y="19837"/>
                    <a:pt x="5317" y="19329"/>
                  </a:cubicBezTo>
                  <a:cubicBezTo>
                    <a:pt x="5415" y="19225"/>
                    <a:pt x="5626" y="19049"/>
                    <a:pt x="5779" y="18931"/>
                  </a:cubicBezTo>
                  <a:cubicBezTo>
                    <a:pt x="6025" y="18741"/>
                    <a:pt x="6309" y="18392"/>
                    <a:pt x="6731" y="17737"/>
                  </a:cubicBezTo>
                  <a:cubicBezTo>
                    <a:pt x="6850" y="17554"/>
                    <a:pt x="6862" y="17731"/>
                    <a:pt x="6904" y="19405"/>
                  </a:cubicBezTo>
                  <a:cubicBezTo>
                    <a:pt x="6941" y="20820"/>
                    <a:pt x="6983" y="21301"/>
                    <a:pt x="7078" y="21376"/>
                  </a:cubicBezTo>
                  <a:cubicBezTo>
                    <a:pt x="7183" y="21459"/>
                    <a:pt x="7500" y="21489"/>
                    <a:pt x="9041" y="21489"/>
                  </a:cubicBezTo>
                  <a:cubicBezTo>
                    <a:pt x="10043" y="21490"/>
                    <a:pt x="10887" y="21508"/>
                    <a:pt x="10917" y="21527"/>
                  </a:cubicBezTo>
                  <a:cubicBezTo>
                    <a:pt x="11028" y="21600"/>
                    <a:pt x="12135" y="21544"/>
                    <a:pt x="12505" y="21451"/>
                  </a:cubicBezTo>
                  <a:cubicBezTo>
                    <a:pt x="12715" y="21399"/>
                    <a:pt x="13029" y="21328"/>
                    <a:pt x="13197" y="21300"/>
                  </a:cubicBezTo>
                  <a:cubicBezTo>
                    <a:pt x="13855" y="21190"/>
                    <a:pt x="15940" y="20455"/>
                    <a:pt x="16517" y="20125"/>
                  </a:cubicBezTo>
                  <a:cubicBezTo>
                    <a:pt x="18397" y="19047"/>
                    <a:pt x="19644" y="18036"/>
                    <a:pt x="20385" y="16979"/>
                  </a:cubicBezTo>
                  <a:cubicBezTo>
                    <a:pt x="20573" y="16712"/>
                    <a:pt x="20832" y="16350"/>
                    <a:pt x="20962" y="16164"/>
                  </a:cubicBezTo>
                  <a:cubicBezTo>
                    <a:pt x="21092" y="15979"/>
                    <a:pt x="21222" y="15722"/>
                    <a:pt x="21251" y="15596"/>
                  </a:cubicBezTo>
                  <a:cubicBezTo>
                    <a:pt x="21280" y="15470"/>
                    <a:pt x="21341" y="15305"/>
                    <a:pt x="21395" y="15236"/>
                  </a:cubicBezTo>
                  <a:cubicBezTo>
                    <a:pt x="21529" y="15065"/>
                    <a:pt x="21506" y="12063"/>
                    <a:pt x="21366" y="11654"/>
                  </a:cubicBezTo>
                  <a:cubicBezTo>
                    <a:pt x="21200" y="11166"/>
                    <a:pt x="20945" y="10708"/>
                    <a:pt x="20472" y="10006"/>
                  </a:cubicBezTo>
                  <a:cubicBezTo>
                    <a:pt x="19507" y="8576"/>
                    <a:pt x="17870" y="7345"/>
                    <a:pt x="15709" y="6405"/>
                  </a:cubicBezTo>
                  <a:cubicBezTo>
                    <a:pt x="14649" y="5945"/>
                    <a:pt x="13714" y="5647"/>
                    <a:pt x="13284" y="5647"/>
                  </a:cubicBezTo>
                  <a:cubicBezTo>
                    <a:pt x="13115" y="5647"/>
                    <a:pt x="12886" y="5616"/>
                    <a:pt x="12793" y="5572"/>
                  </a:cubicBezTo>
                  <a:cubicBezTo>
                    <a:pt x="12612" y="5485"/>
                    <a:pt x="12641" y="5476"/>
                    <a:pt x="13082" y="4852"/>
                  </a:cubicBezTo>
                  <a:cubicBezTo>
                    <a:pt x="13147" y="4759"/>
                    <a:pt x="13168" y="4261"/>
                    <a:pt x="13168" y="3582"/>
                  </a:cubicBezTo>
                  <a:cubicBezTo>
                    <a:pt x="13168" y="2629"/>
                    <a:pt x="13158" y="2431"/>
                    <a:pt x="12995" y="2161"/>
                  </a:cubicBezTo>
                  <a:cubicBezTo>
                    <a:pt x="12719" y="1701"/>
                    <a:pt x="12138" y="1172"/>
                    <a:pt x="11725" y="986"/>
                  </a:cubicBezTo>
                  <a:cubicBezTo>
                    <a:pt x="11527" y="896"/>
                    <a:pt x="11151" y="709"/>
                    <a:pt x="10888" y="588"/>
                  </a:cubicBezTo>
                  <a:cubicBezTo>
                    <a:pt x="10037" y="198"/>
                    <a:pt x="9138" y="0"/>
                    <a:pt x="8319" y="0"/>
                  </a:cubicBezTo>
                  <a:close/>
                  <a:moveTo>
                    <a:pt x="9127" y="6747"/>
                  </a:moveTo>
                  <a:lnTo>
                    <a:pt x="9445" y="6860"/>
                  </a:lnTo>
                  <a:cubicBezTo>
                    <a:pt x="9642" y="6926"/>
                    <a:pt x="10138" y="6984"/>
                    <a:pt x="10744" y="7012"/>
                  </a:cubicBezTo>
                  <a:cubicBezTo>
                    <a:pt x="11281" y="7037"/>
                    <a:pt x="11786" y="7079"/>
                    <a:pt x="11869" y="7107"/>
                  </a:cubicBezTo>
                  <a:cubicBezTo>
                    <a:pt x="11953" y="7134"/>
                    <a:pt x="12210" y="7199"/>
                    <a:pt x="12447" y="7258"/>
                  </a:cubicBezTo>
                  <a:cubicBezTo>
                    <a:pt x="12684" y="7317"/>
                    <a:pt x="13000" y="7400"/>
                    <a:pt x="13140" y="7448"/>
                  </a:cubicBezTo>
                  <a:cubicBezTo>
                    <a:pt x="13279" y="7496"/>
                    <a:pt x="13457" y="7542"/>
                    <a:pt x="13544" y="7542"/>
                  </a:cubicBezTo>
                  <a:cubicBezTo>
                    <a:pt x="13875" y="7542"/>
                    <a:pt x="14940" y="8001"/>
                    <a:pt x="15853" y="8547"/>
                  </a:cubicBezTo>
                  <a:cubicBezTo>
                    <a:pt x="16502" y="8934"/>
                    <a:pt x="17461" y="9759"/>
                    <a:pt x="17787" y="10214"/>
                  </a:cubicBezTo>
                  <a:cubicBezTo>
                    <a:pt x="18820" y="11654"/>
                    <a:pt x="18887" y="11865"/>
                    <a:pt x="18942" y="13265"/>
                  </a:cubicBezTo>
                  <a:cubicBezTo>
                    <a:pt x="18987" y="14419"/>
                    <a:pt x="18809" y="15159"/>
                    <a:pt x="18335" y="15861"/>
                  </a:cubicBezTo>
                  <a:cubicBezTo>
                    <a:pt x="17778" y="16688"/>
                    <a:pt x="17417" y="17159"/>
                    <a:pt x="17181" y="17358"/>
                  </a:cubicBezTo>
                  <a:cubicBezTo>
                    <a:pt x="17029" y="17486"/>
                    <a:pt x="16793" y="17692"/>
                    <a:pt x="16661" y="17813"/>
                  </a:cubicBezTo>
                  <a:cubicBezTo>
                    <a:pt x="16033" y="18392"/>
                    <a:pt x="14055" y="19317"/>
                    <a:pt x="13168" y="19443"/>
                  </a:cubicBezTo>
                  <a:cubicBezTo>
                    <a:pt x="12998" y="19467"/>
                    <a:pt x="12823" y="19525"/>
                    <a:pt x="12793" y="19556"/>
                  </a:cubicBezTo>
                  <a:cubicBezTo>
                    <a:pt x="12763" y="19588"/>
                    <a:pt x="12596" y="19613"/>
                    <a:pt x="12418" y="19613"/>
                  </a:cubicBezTo>
                  <a:cubicBezTo>
                    <a:pt x="12240" y="19613"/>
                    <a:pt x="11960" y="19633"/>
                    <a:pt x="11812" y="19670"/>
                  </a:cubicBezTo>
                  <a:cubicBezTo>
                    <a:pt x="11664" y="19707"/>
                    <a:pt x="11063" y="19756"/>
                    <a:pt x="10484" y="19784"/>
                  </a:cubicBezTo>
                  <a:cubicBezTo>
                    <a:pt x="9905" y="19811"/>
                    <a:pt x="9386" y="19855"/>
                    <a:pt x="9300" y="19879"/>
                  </a:cubicBezTo>
                  <a:cubicBezTo>
                    <a:pt x="9198" y="19907"/>
                    <a:pt x="9117" y="19897"/>
                    <a:pt x="9069" y="19822"/>
                  </a:cubicBezTo>
                  <a:cubicBezTo>
                    <a:pt x="9030" y="19759"/>
                    <a:pt x="8981" y="18066"/>
                    <a:pt x="8954" y="16070"/>
                  </a:cubicBezTo>
                  <a:lnTo>
                    <a:pt x="8896" y="12450"/>
                  </a:lnTo>
                  <a:lnTo>
                    <a:pt x="9733" y="12735"/>
                  </a:lnTo>
                  <a:cubicBezTo>
                    <a:pt x="10377" y="12954"/>
                    <a:pt x="10656" y="13001"/>
                    <a:pt x="11003" y="13000"/>
                  </a:cubicBezTo>
                  <a:cubicBezTo>
                    <a:pt x="11648" y="12998"/>
                    <a:pt x="11716" y="12948"/>
                    <a:pt x="11754" y="12488"/>
                  </a:cubicBezTo>
                  <a:cubicBezTo>
                    <a:pt x="11800" y="11926"/>
                    <a:pt x="11699" y="11823"/>
                    <a:pt x="10859" y="11636"/>
                  </a:cubicBezTo>
                  <a:cubicBezTo>
                    <a:pt x="10337" y="11519"/>
                    <a:pt x="10038" y="11409"/>
                    <a:pt x="9676" y="11181"/>
                  </a:cubicBezTo>
                  <a:lnTo>
                    <a:pt x="9214" y="10878"/>
                  </a:lnTo>
                  <a:lnTo>
                    <a:pt x="9214" y="10252"/>
                  </a:lnTo>
                  <a:cubicBezTo>
                    <a:pt x="9214" y="9809"/>
                    <a:pt x="9252" y="9564"/>
                    <a:pt x="9358" y="9418"/>
                  </a:cubicBezTo>
                  <a:cubicBezTo>
                    <a:pt x="9574" y="9123"/>
                    <a:pt x="10399" y="8733"/>
                    <a:pt x="11032" y="8641"/>
                  </a:cubicBezTo>
                  <a:cubicBezTo>
                    <a:pt x="11169" y="8622"/>
                    <a:pt x="11383" y="8562"/>
                    <a:pt x="11523" y="8490"/>
                  </a:cubicBezTo>
                  <a:cubicBezTo>
                    <a:pt x="11751" y="8372"/>
                    <a:pt x="11783" y="8311"/>
                    <a:pt x="11783" y="7959"/>
                  </a:cubicBezTo>
                  <a:cubicBezTo>
                    <a:pt x="11783" y="7654"/>
                    <a:pt x="11749" y="7530"/>
                    <a:pt x="11610" y="7448"/>
                  </a:cubicBezTo>
                  <a:cubicBezTo>
                    <a:pt x="11286" y="7255"/>
                    <a:pt x="10837" y="7260"/>
                    <a:pt x="9964" y="7467"/>
                  </a:cubicBezTo>
                  <a:cubicBezTo>
                    <a:pt x="9518" y="7572"/>
                    <a:pt x="9135" y="7643"/>
                    <a:pt x="9098" y="7618"/>
                  </a:cubicBezTo>
                  <a:cubicBezTo>
                    <a:pt x="9061" y="7593"/>
                    <a:pt x="9041" y="7391"/>
                    <a:pt x="9069" y="7163"/>
                  </a:cubicBezTo>
                  <a:lnTo>
                    <a:pt x="9127" y="6747"/>
                  </a:lnTo>
                  <a:close/>
                  <a:moveTo>
                    <a:pt x="6962" y="7031"/>
                  </a:moveTo>
                  <a:lnTo>
                    <a:pt x="6933" y="10802"/>
                  </a:lnTo>
                  <a:cubicBezTo>
                    <a:pt x="6924" y="12881"/>
                    <a:pt x="6897" y="14597"/>
                    <a:pt x="6876" y="14611"/>
                  </a:cubicBezTo>
                  <a:cubicBezTo>
                    <a:pt x="6855" y="14624"/>
                    <a:pt x="6768" y="14486"/>
                    <a:pt x="6674" y="14288"/>
                  </a:cubicBezTo>
                  <a:cubicBezTo>
                    <a:pt x="6579" y="14091"/>
                    <a:pt x="6365" y="13716"/>
                    <a:pt x="6183" y="13474"/>
                  </a:cubicBezTo>
                  <a:cubicBezTo>
                    <a:pt x="5723" y="12863"/>
                    <a:pt x="5468" y="12405"/>
                    <a:pt x="5461" y="12071"/>
                  </a:cubicBezTo>
                  <a:cubicBezTo>
                    <a:pt x="5458" y="11916"/>
                    <a:pt x="5393" y="11552"/>
                    <a:pt x="5317" y="11275"/>
                  </a:cubicBezTo>
                  <a:cubicBezTo>
                    <a:pt x="5008" y="10155"/>
                    <a:pt x="5268" y="8837"/>
                    <a:pt x="5952" y="7997"/>
                  </a:cubicBezTo>
                  <a:cubicBezTo>
                    <a:pt x="6180" y="7717"/>
                    <a:pt x="6513" y="7384"/>
                    <a:pt x="6674" y="7258"/>
                  </a:cubicBezTo>
                  <a:lnTo>
                    <a:pt x="6962" y="703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558" name="GERD POST OAGB"/>
          <p:cNvSpPr txBox="1"/>
          <p:nvPr/>
        </p:nvSpPr>
        <p:spPr>
          <a:xfrm>
            <a:off x="189739" y="1852377"/>
            <a:ext cx="2381859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30000"/>
              </a:lnSpc>
              <a:defRPr sz="8000" spc="-239">
                <a:solidFill>
                  <a:srgbClr val="0685FF"/>
                </a:solidFill>
              </a:defRPr>
            </a:lvl1pPr>
          </a:lstStyle>
          <a:p>
            <a:r>
              <a:t>GERD POST OAGB</a:t>
            </a:r>
          </a:p>
        </p:txBody>
      </p:sp>
      <p:sp>
        <p:nvSpPr>
          <p:cNvPr id="559" name="Questi risultati vanno però interpretati con cautela perché provengono da"/>
          <p:cNvSpPr txBox="1"/>
          <p:nvPr/>
        </p:nvSpPr>
        <p:spPr>
          <a:xfrm>
            <a:off x="343065" y="3718984"/>
            <a:ext cx="23607089" cy="1180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marL="419100" lvl="1" indent="-355600" algn="just" defTabSz="1643062">
              <a:spcBef>
                <a:spcPts val="8400"/>
              </a:spcBef>
              <a:buSzPct val="95000"/>
              <a:buBlip>
                <a:blip r:embed="rId6"/>
              </a:buBlip>
              <a:defRPr sz="4600"/>
            </a:pPr>
            <a:r>
              <a:t> Questi risultati vanno però interpretati con cautela perché provengono da</a:t>
            </a:r>
          </a:p>
        </p:txBody>
      </p:sp>
      <p:grpSp>
        <p:nvGrpSpPr>
          <p:cNvPr id="562" name="Raggruppa"/>
          <p:cNvGrpSpPr/>
          <p:nvPr/>
        </p:nvGrpSpPr>
        <p:grpSpPr>
          <a:xfrm>
            <a:off x="1145231" y="4915827"/>
            <a:ext cx="4854179" cy="2095699"/>
            <a:chOff x="0" y="0"/>
            <a:chExt cx="4854178" cy="2095698"/>
          </a:xfrm>
        </p:grpSpPr>
        <p:sp>
          <p:nvSpPr>
            <p:cNvPr id="560" name="Ovale"/>
            <p:cNvSpPr/>
            <p:nvPr/>
          </p:nvSpPr>
          <p:spPr>
            <a:xfrm>
              <a:off x="0" y="0"/>
              <a:ext cx="4854179" cy="1651397"/>
            </a:xfrm>
            <a:prstGeom prst="ellipse">
              <a:avLst/>
            </a:prstGeom>
            <a:solidFill>
              <a:srgbClr val="C82D1D"/>
            </a:soli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5000"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561" name="POCHI STUDI"/>
            <p:cNvSpPr/>
            <p:nvPr/>
          </p:nvSpPr>
          <p:spPr>
            <a:xfrm>
              <a:off x="2427089" y="82569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500" spc="-175"/>
              </a:lvl1pPr>
            </a:lstStyle>
            <a:p>
              <a:r>
                <a:t>POCHI STUDI</a:t>
              </a:r>
            </a:p>
          </p:txBody>
        </p:sp>
      </p:grpSp>
      <p:grpSp>
        <p:nvGrpSpPr>
          <p:cNvPr id="565" name="Raggruppa"/>
          <p:cNvGrpSpPr/>
          <p:nvPr/>
        </p:nvGrpSpPr>
        <p:grpSpPr>
          <a:xfrm>
            <a:off x="6891684" y="4915827"/>
            <a:ext cx="4854179" cy="2095699"/>
            <a:chOff x="137929" y="0"/>
            <a:chExt cx="4854178" cy="2095698"/>
          </a:xfrm>
        </p:grpSpPr>
        <p:sp>
          <p:nvSpPr>
            <p:cNvPr id="563" name="Ovale"/>
            <p:cNvSpPr/>
            <p:nvPr/>
          </p:nvSpPr>
          <p:spPr>
            <a:xfrm>
              <a:off x="137929" y="0"/>
              <a:ext cx="4854180" cy="1651397"/>
            </a:xfrm>
            <a:prstGeom prst="ellipse">
              <a:avLst/>
            </a:prstGeom>
            <a:solidFill>
              <a:srgbClr val="C82D1D"/>
            </a:soli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5000"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564" name="CASISTICHE CONTENUTE"/>
            <p:cNvSpPr/>
            <p:nvPr/>
          </p:nvSpPr>
          <p:spPr>
            <a:xfrm>
              <a:off x="2565019" y="82569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500" spc="-175"/>
              </a:lvl1pPr>
            </a:lstStyle>
            <a:p>
              <a:r>
                <a:t>CASISTICHE CONTENUTE </a:t>
              </a:r>
            </a:p>
          </p:txBody>
        </p:sp>
      </p:grpSp>
      <p:grpSp>
        <p:nvGrpSpPr>
          <p:cNvPr id="568" name="Raggruppa"/>
          <p:cNvGrpSpPr/>
          <p:nvPr/>
        </p:nvGrpSpPr>
        <p:grpSpPr>
          <a:xfrm>
            <a:off x="12638137" y="4915827"/>
            <a:ext cx="4854179" cy="2095699"/>
            <a:chOff x="217495" y="0"/>
            <a:chExt cx="4854178" cy="2095698"/>
          </a:xfrm>
        </p:grpSpPr>
        <p:sp>
          <p:nvSpPr>
            <p:cNvPr id="566" name="Ovale"/>
            <p:cNvSpPr/>
            <p:nvPr/>
          </p:nvSpPr>
          <p:spPr>
            <a:xfrm>
              <a:off x="217495" y="0"/>
              <a:ext cx="4854179" cy="1651397"/>
            </a:xfrm>
            <a:prstGeom prst="ellipse">
              <a:avLst/>
            </a:prstGeom>
            <a:solidFill>
              <a:srgbClr val="C82D1D"/>
            </a:soli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5000"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567" name="ESPERIENZE SELEZIONATE…"/>
            <p:cNvSpPr/>
            <p:nvPr/>
          </p:nvSpPr>
          <p:spPr>
            <a:xfrm>
              <a:off x="2644584" y="82569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500" spc="-175"/>
              </a:pPr>
              <a:r>
                <a:t>ESPERIENZE SELEZIONATE</a:t>
              </a:r>
            </a:p>
            <a:p>
              <a:pPr>
                <a:defRPr sz="3500" spc="-175"/>
              </a:pPr>
              <a:r>
                <a:t>DI GRUPPI SUPER-ESPERTI</a:t>
              </a:r>
            </a:p>
          </p:txBody>
        </p:sp>
      </p:grpSp>
      <p:grpSp>
        <p:nvGrpSpPr>
          <p:cNvPr id="571" name="Raggruppa"/>
          <p:cNvGrpSpPr/>
          <p:nvPr/>
        </p:nvGrpSpPr>
        <p:grpSpPr>
          <a:xfrm>
            <a:off x="18384590" y="4915827"/>
            <a:ext cx="4854180" cy="2095699"/>
            <a:chOff x="0" y="0"/>
            <a:chExt cx="4854178" cy="2095698"/>
          </a:xfrm>
        </p:grpSpPr>
        <p:sp>
          <p:nvSpPr>
            <p:cNvPr id="569" name="Ovale"/>
            <p:cNvSpPr/>
            <p:nvPr/>
          </p:nvSpPr>
          <p:spPr>
            <a:xfrm>
              <a:off x="0" y="0"/>
              <a:ext cx="4854179" cy="1651397"/>
            </a:xfrm>
            <a:prstGeom prst="ellipse">
              <a:avLst/>
            </a:prstGeom>
            <a:solidFill>
              <a:srgbClr val="C82D1D"/>
            </a:soli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5000"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570" name="FOLLOW-UP A…"/>
            <p:cNvSpPr/>
            <p:nvPr/>
          </p:nvSpPr>
          <p:spPr>
            <a:xfrm>
              <a:off x="2427089" y="82569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500" spc="-175"/>
              </a:pPr>
              <a:r>
                <a:t>FOLLOW-UP A</a:t>
              </a:r>
            </a:p>
            <a:p>
              <a:pPr>
                <a:defRPr sz="3500" spc="-175"/>
              </a:pPr>
              <a:r>
                <a:t>BREVE TERMINE</a:t>
              </a:r>
            </a:p>
          </p:txBody>
        </p:sp>
      </p:grpSp>
      <p:grpSp>
        <p:nvGrpSpPr>
          <p:cNvPr id="574" name="Raggruppa"/>
          <p:cNvGrpSpPr/>
          <p:nvPr/>
        </p:nvGrpSpPr>
        <p:grpSpPr>
          <a:xfrm>
            <a:off x="9395649" y="7334586"/>
            <a:ext cx="5406772" cy="3721718"/>
            <a:chOff x="0" y="0"/>
            <a:chExt cx="5406770" cy="3721717"/>
          </a:xfrm>
        </p:grpSpPr>
        <p:sp>
          <p:nvSpPr>
            <p:cNvPr id="572" name="Ovale"/>
            <p:cNvSpPr/>
            <p:nvPr/>
          </p:nvSpPr>
          <p:spPr>
            <a:xfrm>
              <a:off x="0" y="0"/>
              <a:ext cx="5406771" cy="3721718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73" name="Raggruppa"/>
            <p:cNvSpPr txBox="1"/>
            <p:nvPr/>
          </p:nvSpPr>
          <p:spPr>
            <a:xfrm>
              <a:off x="244767" y="946619"/>
              <a:ext cx="4917237" cy="16708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500" spc="-175"/>
              </a:pPr>
              <a:r>
                <a:t>SERVIREBBERO</a:t>
              </a:r>
            </a:p>
            <a:p>
              <a:pPr>
                <a:defRPr sz="3500" spc="-175"/>
              </a:pPr>
              <a:r>
                <a:t>GROSSI NUMERI E</a:t>
              </a:r>
            </a:p>
            <a:p>
              <a:pPr>
                <a:defRPr sz="3500" spc="-175"/>
              </a:pPr>
              <a:r>
                <a:t>A LUNGO TERMINE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" grpId="1" build="p" bldLvl="5" animBg="1" advAuto="0"/>
      <p:bldP spid="562" grpId="2" animBg="1" advAuto="0"/>
      <p:bldP spid="565" grpId="3" animBg="1" advAuto="0"/>
      <p:bldP spid="568" grpId="4" animBg="1" advAuto="0"/>
      <p:bldP spid="571" grpId="5" animBg="1" advAuto="0"/>
      <p:bldP spid="574" grpId="6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Rettangolo"/>
          <p:cNvSpPr/>
          <p:nvPr/>
        </p:nvSpPr>
        <p:spPr>
          <a:xfrm>
            <a:off x="315" y="12863429"/>
            <a:ext cx="24451440" cy="8679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77" name="G. Galloro"/>
          <p:cNvSpPr txBox="1"/>
          <p:nvPr/>
        </p:nvSpPr>
        <p:spPr>
          <a:xfrm>
            <a:off x="335827" y="13029440"/>
            <a:ext cx="18335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G. Galloro</a:t>
            </a:r>
          </a:p>
        </p:txBody>
      </p:sp>
      <p:pic>
        <p:nvPicPr>
          <p:cNvPr id="578" name="Bolla Federico trasparente.gif" descr="Bolla Federico trasparen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648" y="12922767"/>
            <a:ext cx="749147" cy="749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9" name="Logo Endo.gif" descr="Logo End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7001" y="12921939"/>
            <a:ext cx="749301" cy="750940"/>
          </a:xfrm>
          <a:prstGeom prst="rect">
            <a:avLst/>
          </a:prstGeom>
          <a:ln w="12700">
            <a:miter lim="400000"/>
          </a:ln>
        </p:spPr>
      </p:pic>
      <p:sp>
        <p:nvSpPr>
          <p:cNvPr id="580" name="UOC di Chirurgia Endoscopica"/>
          <p:cNvSpPr txBox="1"/>
          <p:nvPr/>
        </p:nvSpPr>
        <p:spPr>
          <a:xfrm>
            <a:off x="16643004" y="13018010"/>
            <a:ext cx="54067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UOC di Chirurgia Endoscopica</a:t>
            </a:r>
          </a:p>
        </p:txBody>
      </p:sp>
      <p:sp>
        <p:nvSpPr>
          <p:cNvPr id="581" name="Università di Napoli Federico II - Scuola di Medicina e Chirurgia"/>
          <p:cNvSpPr txBox="1"/>
          <p:nvPr/>
        </p:nvSpPr>
        <p:spPr>
          <a:xfrm>
            <a:off x="3335158" y="13018010"/>
            <a:ext cx="1095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Università di Napoli Federico II - Scuola di Medicina e Chirurgia</a:t>
            </a:r>
          </a:p>
        </p:txBody>
      </p:sp>
      <p:sp>
        <p:nvSpPr>
          <p:cNvPr id="582" name="QUALI LE OPZIONI TERAPEUTICHE…"/>
          <p:cNvSpPr txBox="1"/>
          <p:nvPr/>
        </p:nvSpPr>
        <p:spPr>
          <a:xfrm>
            <a:off x="1570957" y="5560122"/>
            <a:ext cx="21242087" cy="313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0000"/>
            </a:pPr>
            <a:r>
              <a:t>QUALI LE OPZIONI TERAPEUTICHE</a:t>
            </a:r>
          </a:p>
          <a:p>
            <a:pPr defTabSz="457200">
              <a:defRPr sz="10000"/>
            </a:pPr>
            <a:r>
              <a:t>A NOSTRA DISPOSIZIONE?</a:t>
            </a:r>
          </a:p>
        </p:txBody>
      </p:sp>
      <p:grpSp>
        <p:nvGrpSpPr>
          <p:cNvPr id="587" name="Raggruppa"/>
          <p:cNvGrpSpPr/>
          <p:nvPr/>
        </p:nvGrpSpPr>
        <p:grpSpPr>
          <a:xfrm>
            <a:off x="315" y="-65100"/>
            <a:ext cx="24383370" cy="1639155"/>
            <a:chOff x="0" y="0"/>
            <a:chExt cx="24383369" cy="1639153"/>
          </a:xfrm>
        </p:grpSpPr>
        <p:sp>
          <p:nvSpPr>
            <p:cNvPr id="583" name="Rettangolo"/>
            <p:cNvSpPr/>
            <p:nvPr/>
          </p:nvSpPr>
          <p:spPr>
            <a:xfrm>
              <a:off x="0" y="42440"/>
              <a:ext cx="24383370" cy="1575722"/>
            </a:xfrm>
            <a:prstGeom prst="rect">
              <a:avLst/>
            </a:prstGeom>
            <a:gradFill flip="none" rotWithShape="1">
              <a:gsLst>
                <a:gs pos="0">
                  <a:srgbClr val="153065"/>
                </a:gs>
                <a:gs pos="100000">
                  <a:srgbClr val="15306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84" name="SPRING MEETING SICOB 2025                                                                                                                           Venezia 13 -14 maggio 2025…"/>
            <p:cNvSpPr txBox="1"/>
            <p:nvPr/>
          </p:nvSpPr>
          <p:spPr>
            <a:xfrm>
              <a:off x="142873" y="0"/>
              <a:ext cx="23962493" cy="1575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lvl="1" algn="l">
                <a:defRPr sz="2600"/>
              </a:pPr>
              <a:r>
                <a:rPr sz="2400"/>
                <a:t>SPRING MEETING SICOB 2025 </a:t>
              </a:r>
              <a:r>
                <a:rPr sz="3300"/>
                <a:t>                                                                                                                          </a:t>
              </a:r>
              <a:r>
                <a:rPr sz="2500"/>
                <a:t>Venezia 13 -14 maggio 2025</a:t>
              </a:r>
              <a:r>
                <a:rPr sz="3300"/>
                <a:t> </a:t>
              </a:r>
              <a:r>
                <a:t> </a:t>
              </a:r>
            </a:p>
            <a:p>
              <a:pPr lvl="1" algn="l">
                <a:defRPr sz="24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OBESITÁ, CHIRURGIA BARIATRICA E REFLUSSO</a:t>
              </a:r>
              <a:endParaRPr sz="2500">
                <a:solidFill>
                  <a:srgbClr val="FFA221"/>
                </a:solidFill>
              </a:endParaRPr>
            </a:p>
            <a:p>
              <a:pPr lvl="1" algn="l">
                <a:lnSpc>
                  <a:spcPct val="60000"/>
                </a:lnSpc>
                <a:defRPr sz="10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endParaRPr>
                <a:solidFill>
                  <a:srgbClr val="FFA221"/>
                </a:solidFill>
              </a:endParaRPr>
            </a:p>
            <a:p>
              <a:pPr lvl="1" algn="l">
                <a:defRPr sz="35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MBS &amp; GERD: TOOL DIAGNOSTICI E OPZIONI TERAPEUTICHE</a:t>
              </a:r>
            </a:p>
          </p:txBody>
        </p:sp>
        <p:pic>
          <p:nvPicPr>
            <p:cNvPr id="585" name="Screenshot 2025-05-02 alle 16.12.57.png" descr="Screenshot 2025-05-02 alle 16.12.5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52593" y="63433"/>
              <a:ext cx="1122554" cy="1575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6" name="Screenshot 2025-05-02 alle 16.32.41.png" descr="Screenshot 2025-05-02 alle 16.32.41.png"/>
            <p:cNvPicPr>
              <a:picLocks noChangeAspect="1"/>
            </p:cNvPicPr>
            <p:nvPr/>
          </p:nvPicPr>
          <p:blipFill>
            <a:blip r:embed="rId5"/>
            <a:srcRect l="4794" t="3531" r="11463" b="3241"/>
            <a:stretch>
              <a:fillRect/>
            </a:stretch>
          </p:blipFill>
          <p:spPr>
            <a:xfrm>
              <a:off x="4740203" y="105352"/>
              <a:ext cx="295387" cy="45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60" extrusionOk="0">
                  <a:moveTo>
                    <a:pt x="8319" y="0"/>
                  </a:moveTo>
                  <a:cubicBezTo>
                    <a:pt x="7865" y="1"/>
                    <a:pt x="7750" y="17"/>
                    <a:pt x="7626" y="133"/>
                  </a:cubicBezTo>
                  <a:cubicBezTo>
                    <a:pt x="7444" y="304"/>
                    <a:pt x="7422" y="1121"/>
                    <a:pt x="7597" y="1270"/>
                  </a:cubicBezTo>
                  <a:cubicBezTo>
                    <a:pt x="7747" y="1398"/>
                    <a:pt x="8102" y="1516"/>
                    <a:pt x="8319" y="1516"/>
                  </a:cubicBezTo>
                  <a:cubicBezTo>
                    <a:pt x="8412" y="1516"/>
                    <a:pt x="8816" y="1571"/>
                    <a:pt x="9214" y="1649"/>
                  </a:cubicBezTo>
                  <a:cubicBezTo>
                    <a:pt x="10021" y="1807"/>
                    <a:pt x="10507" y="2072"/>
                    <a:pt x="10975" y="2597"/>
                  </a:cubicBezTo>
                  <a:cubicBezTo>
                    <a:pt x="11216" y="2867"/>
                    <a:pt x="11230" y="2935"/>
                    <a:pt x="11234" y="3601"/>
                  </a:cubicBezTo>
                  <a:cubicBezTo>
                    <a:pt x="11239" y="4261"/>
                    <a:pt x="11228" y="4355"/>
                    <a:pt x="11003" y="4605"/>
                  </a:cubicBezTo>
                  <a:cubicBezTo>
                    <a:pt x="10623" y="5029"/>
                    <a:pt x="10349" y="5164"/>
                    <a:pt x="9993" y="5117"/>
                  </a:cubicBezTo>
                  <a:lnTo>
                    <a:pt x="9704" y="5079"/>
                  </a:lnTo>
                  <a:lnTo>
                    <a:pt x="10022" y="4795"/>
                  </a:lnTo>
                  <a:cubicBezTo>
                    <a:pt x="10387" y="4481"/>
                    <a:pt x="10628" y="4009"/>
                    <a:pt x="10628" y="3639"/>
                  </a:cubicBezTo>
                  <a:cubicBezTo>
                    <a:pt x="10628" y="2928"/>
                    <a:pt x="9585" y="2005"/>
                    <a:pt x="8665" y="1914"/>
                  </a:cubicBezTo>
                  <a:cubicBezTo>
                    <a:pt x="7878" y="1837"/>
                    <a:pt x="7036" y="1920"/>
                    <a:pt x="6616" y="2123"/>
                  </a:cubicBezTo>
                  <a:cubicBezTo>
                    <a:pt x="6115" y="2365"/>
                    <a:pt x="5581" y="2819"/>
                    <a:pt x="5519" y="3051"/>
                  </a:cubicBezTo>
                  <a:cubicBezTo>
                    <a:pt x="5491" y="3155"/>
                    <a:pt x="5448" y="3721"/>
                    <a:pt x="5432" y="4302"/>
                  </a:cubicBezTo>
                  <a:lnTo>
                    <a:pt x="5403" y="5344"/>
                  </a:lnTo>
                  <a:lnTo>
                    <a:pt x="5663" y="5591"/>
                  </a:lnTo>
                  <a:lnTo>
                    <a:pt x="5952" y="5818"/>
                  </a:lnTo>
                  <a:lnTo>
                    <a:pt x="5605" y="6159"/>
                  </a:lnTo>
                  <a:cubicBezTo>
                    <a:pt x="5415" y="6347"/>
                    <a:pt x="5173" y="6584"/>
                    <a:pt x="5086" y="6671"/>
                  </a:cubicBezTo>
                  <a:cubicBezTo>
                    <a:pt x="4999" y="6757"/>
                    <a:pt x="4748" y="6994"/>
                    <a:pt x="4537" y="7201"/>
                  </a:cubicBezTo>
                  <a:cubicBezTo>
                    <a:pt x="3725" y="8001"/>
                    <a:pt x="3504" y="8701"/>
                    <a:pt x="3527" y="10461"/>
                  </a:cubicBezTo>
                  <a:cubicBezTo>
                    <a:pt x="3544" y="11704"/>
                    <a:pt x="3585" y="11940"/>
                    <a:pt x="3845" y="12640"/>
                  </a:cubicBezTo>
                  <a:cubicBezTo>
                    <a:pt x="3902" y="12795"/>
                    <a:pt x="4002" y="13032"/>
                    <a:pt x="4047" y="13170"/>
                  </a:cubicBezTo>
                  <a:cubicBezTo>
                    <a:pt x="4092" y="13309"/>
                    <a:pt x="4285" y="13652"/>
                    <a:pt x="4480" y="13928"/>
                  </a:cubicBezTo>
                  <a:cubicBezTo>
                    <a:pt x="5044" y="14728"/>
                    <a:pt x="5172" y="15164"/>
                    <a:pt x="5172" y="16032"/>
                  </a:cubicBezTo>
                  <a:cubicBezTo>
                    <a:pt x="5172" y="17017"/>
                    <a:pt x="4976" y="17502"/>
                    <a:pt x="4162" y="18382"/>
                  </a:cubicBezTo>
                  <a:cubicBezTo>
                    <a:pt x="3608" y="18980"/>
                    <a:pt x="3008" y="19349"/>
                    <a:pt x="2055" y="19727"/>
                  </a:cubicBezTo>
                  <a:cubicBezTo>
                    <a:pt x="1613" y="19902"/>
                    <a:pt x="1249" y="20073"/>
                    <a:pt x="1218" y="20106"/>
                  </a:cubicBezTo>
                  <a:cubicBezTo>
                    <a:pt x="1156" y="20171"/>
                    <a:pt x="354" y="20428"/>
                    <a:pt x="208" y="20428"/>
                  </a:cubicBezTo>
                  <a:cubicBezTo>
                    <a:pt x="-71" y="20428"/>
                    <a:pt x="-68" y="21195"/>
                    <a:pt x="208" y="21376"/>
                  </a:cubicBezTo>
                  <a:cubicBezTo>
                    <a:pt x="438" y="21527"/>
                    <a:pt x="1147" y="21547"/>
                    <a:pt x="1535" y="21413"/>
                  </a:cubicBezTo>
                  <a:cubicBezTo>
                    <a:pt x="1675" y="21366"/>
                    <a:pt x="1894" y="21296"/>
                    <a:pt x="2026" y="21262"/>
                  </a:cubicBezTo>
                  <a:cubicBezTo>
                    <a:pt x="2725" y="21079"/>
                    <a:pt x="4834" y="19837"/>
                    <a:pt x="5317" y="19329"/>
                  </a:cubicBezTo>
                  <a:cubicBezTo>
                    <a:pt x="5415" y="19225"/>
                    <a:pt x="5626" y="19049"/>
                    <a:pt x="5779" y="18931"/>
                  </a:cubicBezTo>
                  <a:cubicBezTo>
                    <a:pt x="6025" y="18741"/>
                    <a:pt x="6309" y="18392"/>
                    <a:pt x="6731" y="17737"/>
                  </a:cubicBezTo>
                  <a:cubicBezTo>
                    <a:pt x="6850" y="17554"/>
                    <a:pt x="6862" y="17731"/>
                    <a:pt x="6904" y="19405"/>
                  </a:cubicBezTo>
                  <a:cubicBezTo>
                    <a:pt x="6941" y="20820"/>
                    <a:pt x="6983" y="21301"/>
                    <a:pt x="7078" y="21376"/>
                  </a:cubicBezTo>
                  <a:cubicBezTo>
                    <a:pt x="7183" y="21459"/>
                    <a:pt x="7500" y="21489"/>
                    <a:pt x="9041" y="21489"/>
                  </a:cubicBezTo>
                  <a:cubicBezTo>
                    <a:pt x="10043" y="21490"/>
                    <a:pt x="10887" y="21508"/>
                    <a:pt x="10917" y="21527"/>
                  </a:cubicBezTo>
                  <a:cubicBezTo>
                    <a:pt x="11028" y="21600"/>
                    <a:pt x="12135" y="21544"/>
                    <a:pt x="12505" y="21451"/>
                  </a:cubicBezTo>
                  <a:cubicBezTo>
                    <a:pt x="12715" y="21399"/>
                    <a:pt x="13029" y="21328"/>
                    <a:pt x="13197" y="21300"/>
                  </a:cubicBezTo>
                  <a:cubicBezTo>
                    <a:pt x="13855" y="21190"/>
                    <a:pt x="15940" y="20455"/>
                    <a:pt x="16517" y="20125"/>
                  </a:cubicBezTo>
                  <a:cubicBezTo>
                    <a:pt x="18397" y="19047"/>
                    <a:pt x="19644" y="18036"/>
                    <a:pt x="20385" y="16979"/>
                  </a:cubicBezTo>
                  <a:cubicBezTo>
                    <a:pt x="20573" y="16712"/>
                    <a:pt x="20832" y="16350"/>
                    <a:pt x="20962" y="16164"/>
                  </a:cubicBezTo>
                  <a:cubicBezTo>
                    <a:pt x="21092" y="15979"/>
                    <a:pt x="21222" y="15722"/>
                    <a:pt x="21251" y="15596"/>
                  </a:cubicBezTo>
                  <a:cubicBezTo>
                    <a:pt x="21280" y="15470"/>
                    <a:pt x="21341" y="15305"/>
                    <a:pt x="21395" y="15236"/>
                  </a:cubicBezTo>
                  <a:cubicBezTo>
                    <a:pt x="21529" y="15065"/>
                    <a:pt x="21506" y="12063"/>
                    <a:pt x="21366" y="11654"/>
                  </a:cubicBezTo>
                  <a:cubicBezTo>
                    <a:pt x="21200" y="11166"/>
                    <a:pt x="20945" y="10708"/>
                    <a:pt x="20472" y="10006"/>
                  </a:cubicBezTo>
                  <a:cubicBezTo>
                    <a:pt x="19507" y="8576"/>
                    <a:pt x="17870" y="7345"/>
                    <a:pt x="15709" y="6405"/>
                  </a:cubicBezTo>
                  <a:cubicBezTo>
                    <a:pt x="14649" y="5945"/>
                    <a:pt x="13714" y="5647"/>
                    <a:pt x="13284" y="5647"/>
                  </a:cubicBezTo>
                  <a:cubicBezTo>
                    <a:pt x="13115" y="5647"/>
                    <a:pt x="12886" y="5616"/>
                    <a:pt x="12793" y="5572"/>
                  </a:cubicBezTo>
                  <a:cubicBezTo>
                    <a:pt x="12612" y="5485"/>
                    <a:pt x="12641" y="5476"/>
                    <a:pt x="13082" y="4852"/>
                  </a:cubicBezTo>
                  <a:cubicBezTo>
                    <a:pt x="13147" y="4759"/>
                    <a:pt x="13168" y="4261"/>
                    <a:pt x="13168" y="3582"/>
                  </a:cubicBezTo>
                  <a:cubicBezTo>
                    <a:pt x="13168" y="2629"/>
                    <a:pt x="13158" y="2431"/>
                    <a:pt x="12995" y="2161"/>
                  </a:cubicBezTo>
                  <a:cubicBezTo>
                    <a:pt x="12719" y="1701"/>
                    <a:pt x="12138" y="1172"/>
                    <a:pt x="11725" y="986"/>
                  </a:cubicBezTo>
                  <a:cubicBezTo>
                    <a:pt x="11527" y="896"/>
                    <a:pt x="11151" y="709"/>
                    <a:pt x="10888" y="588"/>
                  </a:cubicBezTo>
                  <a:cubicBezTo>
                    <a:pt x="10037" y="198"/>
                    <a:pt x="9138" y="0"/>
                    <a:pt x="8319" y="0"/>
                  </a:cubicBezTo>
                  <a:close/>
                  <a:moveTo>
                    <a:pt x="9127" y="6747"/>
                  </a:moveTo>
                  <a:lnTo>
                    <a:pt x="9445" y="6860"/>
                  </a:lnTo>
                  <a:cubicBezTo>
                    <a:pt x="9642" y="6926"/>
                    <a:pt x="10138" y="6984"/>
                    <a:pt x="10744" y="7012"/>
                  </a:cubicBezTo>
                  <a:cubicBezTo>
                    <a:pt x="11281" y="7037"/>
                    <a:pt x="11786" y="7079"/>
                    <a:pt x="11869" y="7107"/>
                  </a:cubicBezTo>
                  <a:cubicBezTo>
                    <a:pt x="11953" y="7134"/>
                    <a:pt x="12210" y="7199"/>
                    <a:pt x="12447" y="7258"/>
                  </a:cubicBezTo>
                  <a:cubicBezTo>
                    <a:pt x="12684" y="7317"/>
                    <a:pt x="13000" y="7400"/>
                    <a:pt x="13140" y="7448"/>
                  </a:cubicBezTo>
                  <a:cubicBezTo>
                    <a:pt x="13279" y="7496"/>
                    <a:pt x="13457" y="7542"/>
                    <a:pt x="13544" y="7542"/>
                  </a:cubicBezTo>
                  <a:cubicBezTo>
                    <a:pt x="13875" y="7542"/>
                    <a:pt x="14940" y="8001"/>
                    <a:pt x="15853" y="8547"/>
                  </a:cubicBezTo>
                  <a:cubicBezTo>
                    <a:pt x="16502" y="8934"/>
                    <a:pt x="17461" y="9759"/>
                    <a:pt x="17787" y="10214"/>
                  </a:cubicBezTo>
                  <a:cubicBezTo>
                    <a:pt x="18820" y="11654"/>
                    <a:pt x="18887" y="11865"/>
                    <a:pt x="18942" y="13265"/>
                  </a:cubicBezTo>
                  <a:cubicBezTo>
                    <a:pt x="18987" y="14419"/>
                    <a:pt x="18809" y="15159"/>
                    <a:pt x="18335" y="15861"/>
                  </a:cubicBezTo>
                  <a:cubicBezTo>
                    <a:pt x="17778" y="16688"/>
                    <a:pt x="17417" y="17159"/>
                    <a:pt x="17181" y="17358"/>
                  </a:cubicBezTo>
                  <a:cubicBezTo>
                    <a:pt x="17029" y="17486"/>
                    <a:pt x="16793" y="17692"/>
                    <a:pt x="16661" y="17813"/>
                  </a:cubicBezTo>
                  <a:cubicBezTo>
                    <a:pt x="16033" y="18392"/>
                    <a:pt x="14055" y="19317"/>
                    <a:pt x="13168" y="19443"/>
                  </a:cubicBezTo>
                  <a:cubicBezTo>
                    <a:pt x="12998" y="19467"/>
                    <a:pt x="12823" y="19525"/>
                    <a:pt x="12793" y="19556"/>
                  </a:cubicBezTo>
                  <a:cubicBezTo>
                    <a:pt x="12763" y="19588"/>
                    <a:pt x="12596" y="19613"/>
                    <a:pt x="12418" y="19613"/>
                  </a:cubicBezTo>
                  <a:cubicBezTo>
                    <a:pt x="12240" y="19613"/>
                    <a:pt x="11960" y="19633"/>
                    <a:pt x="11812" y="19670"/>
                  </a:cubicBezTo>
                  <a:cubicBezTo>
                    <a:pt x="11664" y="19707"/>
                    <a:pt x="11063" y="19756"/>
                    <a:pt x="10484" y="19784"/>
                  </a:cubicBezTo>
                  <a:cubicBezTo>
                    <a:pt x="9905" y="19811"/>
                    <a:pt x="9386" y="19855"/>
                    <a:pt x="9300" y="19879"/>
                  </a:cubicBezTo>
                  <a:cubicBezTo>
                    <a:pt x="9198" y="19907"/>
                    <a:pt x="9117" y="19897"/>
                    <a:pt x="9069" y="19822"/>
                  </a:cubicBezTo>
                  <a:cubicBezTo>
                    <a:pt x="9030" y="19759"/>
                    <a:pt x="8981" y="18066"/>
                    <a:pt x="8954" y="16070"/>
                  </a:cubicBezTo>
                  <a:lnTo>
                    <a:pt x="8896" y="12450"/>
                  </a:lnTo>
                  <a:lnTo>
                    <a:pt x="9733" y="12735"/>
                  </a:lnTo>
                  <a:cubicBezTo>
                    <a:pt x="10377" y="12954"/>
                    <a:pt x="10656" y="13001"/>
                    <a:pt x="11003" y="13000"/>
                  </a:cubicBezTo>
                  <a:cubicBezTo>
                    <a:pt x="11648" y="12998"/>
                    <a:pt x="11716" y="12948"/>
                    <a:pt x="11754" y="12488"/>
                  </a:cubicBezTo>
                  <a:cubicBezTo>
                    <a:pt x="11800" y="11926"/>
                    <a:pt x="11699" y="11823"/>
                    <a:pt x="10859" y="11636"/>
                  </a:cubicBezTo>
                  <a:cubicBezTo>
                    <a:pt x="10337" y="11519"/>
                    <a:pt x="10038" y="11409"/>
                    <a:pt x="9676" y="11181"/>
                  </a:cubicBezTo>
                  <a:lnTo>
                    <a:pt x="9214" y="10878"/>
                  </a:lnTo>
                  <a:lnTo>
                    <a:pt x="9214" y="10252"/>
                  </a:lnTo>
                  <a:cubicBezTo>
                    <a:pt x="9214" y="9809"/>
                    <a:pt x="9252" y="9564"/>
                    <a:pt x="9358" y="9418"/>
                  </a:cubicBezTo>
                  <a:cubicBezTo>
                    <a:pt x="9574" y="9123"/>
                    <a:pt x="10399" y="8733"/>
                    <a:pt x="11032" y="8641"/>
                  </a:cubicBezTo>
                  <a:cubicBezTo>
                    <a:pt x="11169" y="8622"/>
                    <a:pt x="11383" y="8562"/>
                    <a:pt x="11523" y="8490"/>
                  </a:cubicBezTo>
                  <a:cubicBezTo>
                    <a:pt x="11751" y="8372"/>
                    <a:pt x="11783" y="8311"/>
                    <a:pt x="11783" y="7959"/>
                  </a:cubicBezTo>
                  <a:cubicBezTo>
                    <a:pt x="11783" y="7654"/>
                    <a:pt x="11749" y="7530"/>
                    <a:pt x="11610" y="7448"/>
                  </a:cubicBezTo>
                  <a:cubicBezTo>
                    <a:pt x="11286" y="7255"/>
                    <a:pt x="10837" y="7260"/>
                    <a:pt x="9964" y="7467"/>
                  </a:cubicBezTo>
                  <a:cubicBezTo>
                    <a:pt x="9518" y="7572"/>
                    <a:pt x="9135" y="7643"/>
                    <a:pt x="9098" y="7618"/>
                  </a:cubicBezTo>
                  <a:cubicBezTo>
                    <a:pt x="9061" y="7593"/>
                    <a:pt x="9041" y="7391"/>
                    <a:pt x="9069" y="7163"/>
                  </a:cubicBezTo>
                  <a:lnTo>
                    <a:pt x="9127" y="6747"/>
                  </a:lnTo>
                  <a:close/>
                  <a:moveTo>
                    <a:pt x="6962" y="7031"/>
                  </a:moveTo>
                  <a:lnTo>
                    <a:pt x="6933" y="10802"/>
                  </a:lnTo>
                  <a:cubicBezTo>
                    <a:pt x="6924" y="12881"/>
                    <a:pt x="6897" y="14597"/>
                    <a:pt x="6876" y="14611"/>
                  </a:cubicBezTo>
                  <a:cubicBezTo>
                    <a:pt x="6855" y="14624"/>
                    <a:pt x="6768" y="14486"/>
                    <a:pt x="6674" y="14288"/>
                  </a:cubicBezTo>
                  <a:cubicBezTo>
                    <a:pt x="6579" y="14091"/>
                    <a:pt x="6365" y="13716"/>
                    <a:pt x="6183" y="13474"/>
                  </a:cubicBezTo>
                  <a:cubicBezTo>
                    <a:pt x="5723" y="12863"/>
                    <a:pt x="5468" y="12405"/>
                    <a:pt x="5461" y="12071"/>
                  </a:cubicBezTo>
                  <a:cubicBezTo>
                    <a:pt x="5458" y="11916"/>
                    <a:pt x="5393" y="11552"/>
                    <a:pt x="5317" y="11275"/>
                  </a:cubicBezTo>
                  <a:cubicBezTo>
                    <a:pt x="5008" y="10155"/>
                    <a:pt x="5268" y="8837"/>
                    <a:pt x="5952" y="7997"/>
                  </a:cubicBezTo>
                  <a:cubicBezTo>
                    <a:pt x="6180" y="7717"/>
                    <a:pt x="6513" y="7384"/>
                    <a:pt x="6674" y="7258"/>
                  </a:cubicBezTo>
                  <a:lnTo>
                    <a:pt x="6962" y="703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Rettangolo"/>
          <p:cNvSpPr/>
          <p:nvPr/>
        </p:nvSpPr>
        <p:spPr>
          <a:xfrm>
            <a:off x="315" y="12863429"/>
            <a:ext cx="24451440" cy="8679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590" name="G. Galloro"/>
          <p:cNvSpPr txBox="1"/>
          <p:nvPr/>
        </p:nvSpPr>
        <p:spPr>
          <a:xfrm>
            <a:off x="335827" y="13029440"/>
            <a:ext cx="18335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G. Galloro</a:t>
            </a:r>
          </a:p>
        </p:txBody>
      </p:sp>
      <p:pic>
        <p:nvPicPr>
          <p:cNvPr id="591" name="Bolla Federico trasparente.gif" descr="Bolla Federico trasparen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648" y="12922767"/>
            <a:ext cx="749147" cy="749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92" name="Logo Endo.gif" descr="Logo End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7001" y="12921939"/>
            <a:ext cx="749301" cy="750940"/>
          </a:xfrm>
          <a:prstGeom prst="rect">
            <a:avLst/>
          </a:prstGeom>
          <a:ln w="12700">
            <a:miter lim="400000"/>
          </a:ln>
        </p:spPr>
      </p:pic>
      <p:sp>
        <p:nvSpPr>
          <p:cNvPr id="593" name="UOC di Chirurgia Endoscopica"/>
          <p:cNvSpPr txBox="1"/>
          <p:nvPr/>
        </p:nvSpPr>
        <p:spPr>
          <a:xfrm>
            <a:off x="16643004" y="13018010"/>
            <a:ext cx="54067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UOC di Chirurgia Endoscopica</a:t>
            </a:r>
          </a:p>
        </p:txBody>
      </p:sp>
      <p:sp>
        <p:nvSpPr>
          <p:cNvPr id="594" name="Università di Napoli Federico II - Scuola di Medicina e Chirurgia"/>
          <p:cNvSpPr txBox="1"/>
          <p:nvPr/>
        </p:nvSpPr>
        <p:spPr>
          <a:xfrm>
            <a:off x="3335158" y="13018010"/>
            <a:ext cx="1095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Università di Napoli Federico II - Scuola di Medicina e Chirurgia</a:t>
            </a:r>
          </a:p>
        </p:txBody>
      </p:sp>
      <p:grpSp>
        <p:nvGrpSpPr>
          <p:cNvPr id="599" name="Raggruppa"/>
          <p:cNvGrpSpPr/>
          <p:nvPr/>
        </p:nvGrpSpPr>
        <p:grpSpPr>
          <a:xfrm>
            <a:off x="315" y="-65100"/>
            <a:ext cx="24383370" cy="1639155"/>
            <a:chOff x="0" y="0"/>
            <a:chExt cx="24383369" cy="1639153"/>
          </a:xfrm>
        </p:grpSpPr>
        <p:sp>
          <p:nvSpPr>
            <p:cNvPr id="595" name="Rettangolo"/>
            <p:cNvSpPr/>
            <p:nvPr/>
          </p:nvSpPr>
          <p:spPr>
            <a:xfrm>
              <a:off x="0" y="42440"/>
              <a:ext cx="24383370" cy="1575722"/>
            </a:xfrm>
            <a:prstGeom prst="rect">
              <a:avLst/>
            </a:prstGeom>
            <a:gradFill flip="none" rotWithShape="1">
              <a:gsLst>
                <a:gs pos="0">
                  <a:srgbClr val="153065"/>
                </a:gs>
                <a:gs pos="100000">
                  <a:srgbClr val="15306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96" name="SPRING MEETING SICOB 2025                                                                                                                           Venezia 13 -14 maggio 2025…"/>
            <p:cNvSpPr txBox="1"/>
            <p:nvPr/>
          </p:nvSpPr>
          <p:spPr>
            <a:xfrm>
              <a:off x="142873" y="0"/>
              <a:ext cx="23962493" cy="1575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lvl="1" algn="l">
                <a:defRPr sz="2600"/>
              </a:pPr>
              <a:r>
                <a:rPr sz="2400"/>
                <a:t>SPRING MEETING SICOB 2025 </a:t>
              </a:r>
              <a:r>
                <a:rPr sz="3300"/>
                <a:t>                                                                                                                          </a:t>
              </a:r>
              <a:r>
                <a:rPr sz="2500"/>
                <a:t>Venezia 13 -14 maggio 2025</a:t>
              </a:r>
              <a:r>
                <a:rPr sz="3300"/>
                <a:t> </a:t>
              </a:r>
              <a:r>
                <a:t> </a:t>
              </a:r>
            </a:p>
            <a:p>
              <a:pPr lvl="1" algn="l">
                <a:defRPr sz="24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OBESITÁ, CHIRURGIA BARIATRICA E REFLUSSO</a:t>
              </a:r>
              <a:endParaRPr sz="2500">
                <a:solidFill>
                  <a:srgbClr val="FFA221"/>
                </a:solidFill>
              </a:endParaRPr>
            </a:p>
            <a:p>
              <a:pPr lvl="1" algn="l">
                <a:lnSpc>
                  <a:spcPct val="60000"/>
                </a:lnSpc>
                <a:defRPr sz="10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endParaRPr>
                <a:solidFill>
                  <a:srgbClr val="FFA221"/>
                </a:solidFill>
              </a:endParaRPr>
            </a:p>
            <a:p>
              <a:pPr lvl="1" algn="l">
                <a:defRPr sz="35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MBS &amp; GERD: TOOL DIAGNOSTICI E OPZIONI TERAPEUTICHE</a:t>
              </a:r>
            </a:p>
          </p:txBody>
        </p:sp>
        <p:pic>
          <p:nvPicPr>
            <p:cNvPr id="597" name="Screenshot 2025-05-02 alle 16.12.57.png" descr="Screenshot 2025-05-02 alle 16.12.5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52593" y="63433"/>
              <a:ext cx="1122554" cy="1575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8" name="Screenshot 2025-05-02 alle 16.32.41.png" descr="Screenshot 2025-05-02 alle 16.32.41.png"/>
            <p:cNvPicPr>
              <a:picLocks noChangeAspect="1"/>
            </p:cNvPicPr>
            <p:nvPr/>
          </p:nvPicPr>
          <p:blipFill>
            <a:blip r:embed="rId5"/>
            <a:srcRect l="4794" t="3531" r="11463" b="3241"/>
            <a:stretch>
              <a:fillRect/>
            </a:stretch>
          </p:blipFill>
          <p:spPr>
            <a:xfrm>
              <a:off x="4740203" y="105352"/>
              <a:ext cx="295387" cy="45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60" extrusionOk="0">
                  <a:moveTo>
                    <a:pt x="8319" y="0"/>
                  </a:moveTo>
                  <a:cubicBezTo>
                    <a:pt x="7865" y="1"/>
                    <a:pt x="7750" y="17"/>
                    <a:pt x="7626" y="133"/>
                  </a:cubicBezTo>
                  <a:cubicBezTo>
                    <a:pt x="7444" y="304"/>
                    <a:pt x="7422" y="1121"/>
                    <a:pt x="7597" y="1270"/>
                  </a:cubicBezTo>
                  <a:cubicBezTo>
                    <a:pt x="7747" y="1398"/>
                    <a:pt x="8102" y="1516"/>
                    <a:pt x="8319" y="1516"/>
                  </a:cubicBezTo>
                  <a:cubicBezTo>
                    <a:pt x="8412" y="1516"/>
                    <a:pt x="8816" y="1571"/>
                    <a:pt x="9214" y="1649"/>
                  </a:cubicBezTo>
                  <a:cubicBezTo>
                    <a:pt x="10021" y="1807"/>
                    <a:pt x="10507" y="2072"/>
                    <a:pt x="10975" y="2597"/>
                  </a:cubicBezTo>
                  <a:cubicBezTo>
                    <a:pt x="11216" y="2867"/>
                    <a:pt x="11230" y="2935"/>
                    <a:pt x="11234" y="3601"/>
                  </a:cubicBezTo>
                  <a:cubicBezTo>
                    <a:pt x="11239" y="4261"/>
                    <a:pt x="11228" y="4355"/>
                    <a:pt x="11003" y="4605"/>
                  </a:cubicBezTo>
                  <a:cubicBezTo>
                    <a:pt x="10623" y="5029"/>
                    <a:pt x="10349" y="5164"/>
                    <a:pt x="9993" y="5117"/>
                  </a:cubicBezTo>
                  <a:lnTo>
                    <a:pt x="9704" y="5079"/>
                  </a:lnTo>
                  <a:lnTo>
                    <a:pt x="10022" y="4795"/>
                  </a:lnTo>
                  <a:cubicBezTo>
                    <a:pt x="10387" y="4481"/>
                    <a:pt x="10628" y="4009"/>
                    <a:pt x="10628" y="3639"/>
                  </a:cubicBezTo>
                  <a:cubicBezTo>
                    <a:pt x="10628" y="2928"/>
                    <a:pt x="9585" y="2005"/>
                    <a:pt x="8665" y="1914"/>
                  </a:cubicBezTo>
                  <a:cubicBezTo>
                    <a:pt x="7878" y="1837"/>
                    <a:pt x="7036" y="1920"/>
                    <a:pt x="6616" y="2123"/>
                  </a:cubicBezTo>
                  <a:cubicBezTo>
                    <a:pt x="6115" y="2365"/>
                    <a:pt x="5581" y="2819"/>
                    <a:pt x="5519" y="3051"/>
                  </a:cubicBezTo>
                  <a:cubicBezTo>
                    <a:pt x="5491" y="3155"/>
                    <a:pt x="5448" y="3721"/>
                    <a:pt x="5432" y="4302"/>
                  </a:cubicBezTo>
                  <a:lnTo>
                    <a:pt x="5403" y="5344"/>
                  </a:lnTo>
                  <a:lnTo>
                    <a:pt x="5663" y="5591"/>
                  </a:lnTo>
                  <a:lnTo>
                    <a:pt x="5952" y="5818"/>
                  </a:lnTo>
                  <a:lnTo>
                    <a:pt x="5605" y="6159"/>
                  </a:lnTo>
                  <a:cubicBezTo>
                    <a:pt x="5415" y="6347"/>
                    <a:pt x="5173" y="6584"/>
                    <a:pt x="5086" y="6671"/>
                  </a:cubicBezTo>
                  <a:cubicBezTo>
                    <a:pt x="4999" y="6757"/>
                    <a:pt x="4748" y="6994"/>
                    <a:pt x="4537" y="7201"/>
                  </a:cubicBezTo>
                  <a:cubicBezTo>
                    <a:pt x="3725" y="8001"/>
                    <a:pt x="3504" y="8701"/>
                    <a:pt x="3527" y="10461"/>
                  </a:cubicBezTo>
                  <a:cubicBezTo>
                    <a:pt x="3544" y="11704"/>
                    <a:pt x="3585" y="11940"/>
                    <a:pt x="3845" y="12640"/>
                  </a:cubicBezTo>
                  <a:cubicBezTo>
                    <a:pt x="3902" y="12795"/>
                    <a:pt x="4002" y="13032"/>
                    <a:pt x="4047" y="13170"/>
                  </a:cubicBezTo>
                  <a:cubicBezTo>
                    <a:pt x="4092" y="13309"/>
                    <a:pt x="4285" y="13652"/>
                    <a:pt x="4480" y="13928"/>
                  </a:cubicBezTo>
                  <a:cubicBezTo>
                    <a:pt x="5044" y="14728"/>
                    <a:pt x="5172" y="15164"/>
                    <a:pt x="5172" y="16032"/>
                  </a:cubicBezTo>
                  <a:cubicBezTo>
                    <a:pt x="5172" y="17017"/>
                    <a:pt x="4976" y="17502"/>
                    <a:pt x="4162" y="18382"/>
                  </a:cubicBezTo>
                  <a:cubicBezTo>
                    <a:pt x="3608" y="18980"/>
                    <a:pt x="3008" y="19349"/>
                    <a:pt x="2055" y="19727"/>
                  </a:cubicBezTo>
                  <a:cubicBezTo>
                    <a:pt x="1613" y="19902"/>
                    <a:pt x="1249" y="20073"/>
                    <a:pt x="1218" y="20106"/>
                  </a:cubicBezTo>
                  <a:cubicBezTo>
                    <a:pt x="1156" y="20171"/>
                    <a:pt x="354" y="20428"/>
                    <a:pt x="208" y="20428"/>
                  </a:cubicBezTo>
                  <a:cubicBezTo>
                    <a:pt x="-71" y="20428"/>
                    <a:pt x="-68" y="21195"/>
                    <a:pt x="208" y="21376"/>
                  </a:cubicBezTo>
                  <a:cubicBezTo>
                    <a:pt x="438" y="21527"/>
                    <a:pt x="1147" y="21547"/>
                    <a:pt x="1535" y="21413"/>
                  </a:cubicBezTo>
                  <a:cubicBezTo>
                    <a:pt x="1675" y="21366"/>
                    <a:pt x="1894" y="21296"/>
                    <a:pt x="2026" y="21262"/>
                  </a:cubicBezTo>
                  <a:cubicBezTo>
                    <a:pt x="2725" y="21079"/>
                    <a:pt x="4834" y="19837"/>
                    <a:pt x="5317" y="19329"/>
                  </a:cubicBezTo>
                  <a:cubicBezTo>
                    <a:pt x="5415" y="19225"/>
                    <a:pt x="5626" y="19049"/>
                    <a:pt x="5779" y="18931"/>
                  </a:cubicBezTo>
                  <a:cubicBezTo>
                    <a:pt x="6025" y="18741"/>
                    <a:pt x="6309" y="18392"/>
                    <a:pt x="6731" y="17737"/>
                  </a:cubicBezTo>
                  <a:cubicBezTo>
                    <a:pt x="6850" y="17554"/>
                    <a:pt x="6862" y="17731"/>
                    <a:pt x="6904" y="19405"/>
                  </a:cubicBezTo>
                  <a:cubicBezTo>
                    <a:pt x="6941" y="20820"/>
                    <a:pt x="6983" y="21301"/>
                    <a:pt x="7078" y="21376"/>
                  </a:cubicBezTo>
                  <a:cubicBezTo>
                    <a:pt x="7183" y="21459"/>
                    <a:pt x="7500" y="21489"/>
                    <a:pt x="9041" y="21489"/>
                  </a:cubicBezTo>
                  <a:cubicBezTo>
                    <a:pt x="10043" y="21490"/>
                    <a:pt x="10887" y="21508"/>
                    <a:pt x="10917" y="21527"/>
                  </a:cubicBezTo>
                  <a:cubicBezTo>
                    <a:pt x="11028" y="21600"/>
                    <a:pt x="12135" y="21544"/>
                    <a:pt x="12505" y="21451"/>
                  </a:cubicBezTo>
                  <a:cubicBezTo>
                    <a:pt x="12715" y="21399"/>
                    <a:pt x="13029" y="21328"/>
                    <a:pt x="13197" y="21300"/>
                  </a:cubicBezTo>
                  <a:cubicBezTo>
                    <a:pt x="13855" y="21190"/>
                    <a:pt x="15940" y="20455"/>
                    <a:pt x="16517" y="20125"/>
                  </a:cubicBezTo>
                  <a:cubicBezTo>
                    <a:pt x="18397" y="19047"/>
                    <a:pt x="19644" y="18036"/>
                    <a:pt x="20385" y="16979"/>
                  </a:cubicBezTo>
                  <a:cubicBezTo>
                    <a:pt x="20573" y="16712"/>
                    <a:pt x="20832" y="16350"/>
                    <a:pt x="20962" y="16164"/>
                  </a:cubicBezTo>
                  <a:cubicBezTo>
                    <a:pt x="21092" y="15979"/>
                    <a:pt x="21222" y="15722"/>
                    <a:pt x="21251" y="15596"/>
                  </a:cubicBezTo>
                  <a:cubicBezTo>
                    <a:pt x="21280" y="15470"/>
                    <a:pt x="21341" y="15305"/>
                    <a:pt x="21395" y="15236"/>
                  </a:cubicBezTo>
                  <a:cubicBezTo>
                    <a:pt x="21529" y="15065"/>
                    <a:pt x="21506" y="12063"/>
                    <a:pt x="21366" y="11654"/>
                  </a:cubicBezTo>
                  <a:cubicBezTo>
                    <a:pt x="21200" y="11166"/>
                    <a:pt x="20945" y="10708"/>
                    <a:pt x="20472" y="10006"/>
                  </a:cubicBezTo>
                  <a:cubicBezTo>
                    <a:pt x="19507" y="8576"/>
                    <a:pt x="17870" y="7345"/>
                    <a:pt x="15709" y="6405"/>
                  </a:cubicBezTo>
                  <a:cubicBezTo>
                    <a:pt x="14649" y="5945"/>
                    <a:pt x="13714" y="5647"/>
                    <a:pt x="13284" y="5647"/>
                  </a:cubicBezTo>
                  <a:cubicBezTo>
                    <a:pt x="13115" y="5647"/>
                    <a:pt x="12886" y="5616"/>
                    <a:pt x="12793" y="5572"/>
                  </a:cubicBezTo>
                  <a:cubicBezTo>
                    <a:pt x="12612" y="5485"/>
                    <a:pt x="12641" y="5476"/>
                    <a:pt x="13082" y="4852"/>
                  </a:cubicBezTo>
                  <a:cubicBezTo>
                    <a:pt x="13147" y="4759"/>
                    <a:pt x="13168" y="4261"/>
                    <a:pt x="13168" y="3582"/>
                  </a:cubicBezTo>
                  <a:cubicBezTo>
                    <a:pt x="13168" y="2629"/>
                    <a:pt x="13158" y="2431"/>
                    <a:pt x="12995" y="2161"/>
                  </a:cubicBezTo>
                  <a:cubicBezTo>
                    <a:pt x="12719" y="1701"/>
                    <a:pt x="12138" y="1172"/>
                    <a:pt x="11725" y="986"/>
                  </a:cubicBezTo>
                  <a:cubicBezTo>
                    <a:pt x="11527" y="896"/>
                    <a:pt x="11151" y="709"/>
                    <a:pt x="10888" y="588"/>
                  </a:cubicBezTo>
                  <a:cubicBezTo>
                    <a:pt x="10037" y="198"/>
                    <a:pt x="9138" y="0"/>
                    <a:pt x="8319" y="0"/>
                  </a:cubicBezTo>
                  <a:close/>
                  <a:moveTo>
                    <a:pt x="9127" y="6747"/>
                  </a:moveTo>
                  <a:lnTo>
                    <a:pt x="9445" y="6860"/>
                  </a:lnTo>
                  <a:cubicBezTo>
                    <a:pt x="9642" y="6926"/>
                    <a:pt x="10138" y="6984"/>
                    <a:pt x="10744" y="7012"/>
                  </a:cubicBezTo>
                  <a:cubicBezTo>
                    <a:pt x="11281" y="7037"/>
                    <a:pt x="11786" y="7079"/>
                    <a:pt x="11869" y="7107"/>
                  </a:cubicBezTo>
                  <a:cubicBezTo>
                    <a:pt x="11953" y="7134"/>
                    <a:pt x="12210" y="7199"/>
                    <a:pt x="12447" y="7258"/>
                  </a:cubicBezTo>
                  <a:cubicBezTo>
                    <a:pt x="12684" y="7317"/>
                    <a:pt x="13000" y="7400"/>
                    <a:pt x="13140" y="7448"/>
                  </a:cubicBezTo>
                  <a:cubicBezTo>
                    <a:pt x="13279" y="7496"/>
                    <a:pt x="13457" y="7542"/>
                    <a:pt x="13544" y="7542"/>
                  </a:cubicBezTo>
                  <a:cubicBezTo>
                    <a:pt x="13875" y="7542"/>
                    <a:pt x="14940" y="8001"/>
                    <a:pt x="15853" y="8547"/>
                  </a:cubicBezTo>
                  <a:cubicBezTo>
                    <a:pt x="16502" y="8934"/>
                    <a:pt x="17461" y="9759"/>
                    <a:pt x="17787" y="10214"/>
                  </a:cubicBezTo>
                  <a:cubicBezTo>
                    <a:pt x="18820" y="11654"/>
                    <a:pt x="18887" y="11865"/>
                    <a:pt x="18942" y="13265"/>
                  </a:cubicBezTo>
                  <a:cubicBezTo>
                    <a:pt x="18987" y="14419"/>
                    <a:pt x="18809" y="15159"/>
                    <a:pt x="18335" y="15861"/>
                  </a:cubicBezTo>
                  <a:cubicBezTo>
                    <a:pt x="17778" y="16688"/>
                    <a:pt x="17417" y="17159"/>
                    <a:pt x="17181" y="17358"/>
                  </a:cubicBezTo>
                  <a:cubicBezTo>
                    <a:pt x="17029" y="17486"/>
                    <a:pt x="16793" y="17692"/>
                    <a:pt x="16661" y="17813"/>
                  </a:cubicBezTo>
                  <a:cubicBezTo>
                    <a:pt x="16033" y="18392"/>
                    <a:pt x="14055" y="19317"/>
                    <a:pt x="13168" y="19443"/>
                  </a:cubicBezTo>
                  <a:cubicBezTo>
                    <a:pt x="12998" y="19467"/>
                    <a:pt x="12823" y="19525"/>
                    <a:pt x="12793" y="19556"/>
                  </a:cubicBezTo>
                  <a:cubicBezTo>
                    <a:pt x="12763" y="19588"/>
                    <a:pt x="12596" y="19613"/>
                    <a:pt x="12418" y="19613"/>
                  </a:cubicBezTo>
                  <a:cubicBezTo>
                    <a:pt x="12240" y="19613"/>
                    <a:pt x="11960" y="19633"/>
                    <a:pt x="11812" y="19670"/>
                  </a:cubicBezTo>
                  <a:cubicBezTo>
                    <a:pt x="11664" y="19707"/>
                    <a:pt x="11063" y="19756"/>
                    <a:pt x="10484" y="19784"/>
                  </a:cubicBezTo>
                  <a:cubicBezTo>
                    <a:pt x="9905" y="19811"/>
                    <a:pt x="9386" y="19855"/>
                    <a:pt x="9300" y="19879"/>
                  </a:cubicBezTo>
                  <a:cubicBezTo>
                    <a:pt x="9198" y="19907"/>
                    <a:pt x="9117" y="19897"/>
                    <a:pt x="9069" y="19822"/>
                  </a:cubicBezTo>
                  <a:cubicBezTo>
                    <a:pt x="9030" y="19759"/>
                    <a:pt x="8981" y="18066"/>
                    <a:pt x="8954" y="16070"/>
                  </a:cubicBezTo>
                  <a:lnTo>
                    <a:pt x="8896" y="12450"/>
                  </a:lnTo>
                  <a:lnTo>
                    <a:pt x="9733" y="12735"/>
                  </a:lnTo>
                  <a:cubicBezTo>
                    <a:pt x="10377" y="12954"/>
                    <a:pt x="10656" y="13001"/>
                    <a:pt x="11003" y="13000"/>
                  </a:cubicBezTo>
                  <a:cubicBezTo>
                    <a:pt x="11648" y="12998"/>
                    <a:pt x="11716" y="12948"/>
                    <a:pt x="11754" y="12488"/>
                  </a:cubicBezTo>
                  <a:cubicBezTo>
                    <a:pt x="11800" y="11926"/>
                    <a:pt x="11699" y="11823"/>
                    <a:pt x="10859" y="11636"/>
                  </a:cubicBezTo>
                  <a:cubicBezTo>
                    <a:pt x="10337" y="11519"/>
                    <a:pt x="10038" y="11409"/>
                    <a:pt x="9676" y="11181"/>
                  </a:cubicBezTo>
                  <a:lnTo>
                    <a:pt x="9214" y="10878"/>
                  </a:lnTo>
                  <a:lnTo>
                    <a:pt x="9214" y="10252"/>
                  </a:lnTo>
                  <a:cubicBezTo>
                    <a:pt x="9214" y="9809"/>
                    <a:pt x="9252" y="9564"/>
                    <a:pt x="9358" y="9418"/>
                  </a:cubicBezTo>
                  <a:cubicBezTo>
                    <a:pt x="9574" y="9123"/>
                    <a:pt x="10399" y="8733"/>
                    <a:pt x="11032" y="8641"/>
                  </a:cubicBezTo>
                  <a:cubicBezTo>
                    <a:pt x="11169" y="8622"/>
                    <a:pt x="11383" y="8562"/>
                    <a:pt x="11523" y="8490"/>
                  </a:cubicBezTo>
                  <a:cubicBezTo>
                    <a:pt x="11751" y="8372"/>
                    <a:pt x="11783" y="8311"/>
                    <a:pt x="11783" y="7959"/>
                  </a:cubicBezTo>
                  <a:cubicBezTo>
                    <a:pt x="11783" y="7654"/>
                    <a:pt x="11749" y="7530"/>
                    <a:pt x="11610" y="7448"/>
                  </a:cubicBezTo>
                  <a:cubicBezTo>
                    <a:pt x="11286" y="7255"/>
                    <a:pt x="10837" y="7260"/>
                    <a:pt x="9964" y="7467"/>
                  </a:cubicBezTo>
                  <a:cubicBezTo>
                    <a:pt x="9518" y="7572"/>
                    <a:pt x="9135" y="7643"/>
                    <a:pt x="9098" y="7618"/>
                  </a:cubicBezTo>
                  <a:cubicBezTo>
                    <a:pt x="9061" y="7593"/>
                    <a:pt x="9041" y="7391"/>
                    <a:pt x="9069" y="7163"/>
                  </a:cubicBezTo>
                  <a:lnTo>
                    <a:pt x="9127" y="6747"/>
                  </a:lnTo>
                  <a:close/>
                  <a:moveTo>
                    <a:pt x="6962" y="7031"/>
                  </a:moveTo>
                  <a:lnTo>
                    <a:pt x="6933" y="10802"/>
                  </a:lnTo>
                  <a:cubicBezTo>
                    <a:pt x="6924" y="12881"/>
                    <a:pt x="6897" y="14597"/>
                    <a:pt x="6876" y="14611"/>
                  </a:cubicBezTo>
                  <a:cubicBezTo>
                    <a:pt x="6855" y="14624"/>
                    <a:pt x="6768" y="14486"/>
                    <a:pt x="6674" y="14288"/>
                  </a:cubicBezTo>
                  <a:cubicBezTo>
                    <a:pt x="6579" y="14091"/>
                    <a:pt x="6365" y="13716"/>
                    <a:pt x="6183" y="13474"/>
                  </a:cubicBezTo>
                  <a:cubicBezTo>
                    <a:pt x="5723" y="12863"/>
                    <a:pt x="5468" y="12405"/>
                    <a:pt x="5461" y="12071"/>
                  </a:cubicBezTo>
                  <a:cubicBezTo>
                    <a:pt x="5458" y="11916"/>
                    <a:pt x="5393" y="11552"/>
                    <a:pt x="5317" y="11275"/>
                  </a:cubicBezTo>
                  <a:cubicBezTo>
                    <a:pt x="5008" y="10155"/>
                    <a:pt x="5268" y="8837"/>
                    <a:pt x="5952" y="7997"/>
                  </a:cubicBezTo>
                  <a:cubicBezTo>
                    <a:pt x="6180" y="7717"/>
                    <a:pt x="6513" y="7384"/>
                    <a:pt x="6674" y="7258"/>
                  </a:cubicBezTo>
                  <a:lnTo>
                    <a:pt x="6962" y="703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605" name="Raggruppa"/>
          <p:cNvGrpSpPr/>
          <p:nvPr/>
        </p:nvGrpSpPr>
        <p:grpSpPr>
          <a:xfrm>
            <a:off x="6609774" y="6002634"/>
            <a:ext cx="5259923" cy="5214101"/>
            <a:chOff x="0" y="0"/>
            <a:chExt cx="5259921" cy="5214099"/>
          </a:xfrm>
        </p:grpSpPr>
        <p:grpSp>
          <p:nvGrpSpPr>
            <p:cNvPr id="603" name="Raggruppa"/>
            <p:cNvGrpSpPr/>
            <p:nvPr/>
          </p:nvGrpSpPr>
          <p:grpSpPr>
            <a:xfrm>
              <a:off x="32810" y="0"/>
              <a:ext cx="5194301" cy="2921549"/>
              <a:chOff x="0" y="0"/>
              <a:chExt cx="5194300" cy="2921548"/>
            </a:xfrm>
          </p:grpSpPr>
          <p:sp>
            <p:nvSpPr>
              <p:cNvPr id="600" name="Rettangolo"/>
              <p:cNvSpPr/>
              <p:nvPr/>
            </p:nvSpPr>
            <p:spPr>
              <a:xfrm>
                <a:off x="0" y="18931"/>
                <a:ext cx="5194300" cy="28448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hueOff val="-1101185"/>
                      <a:satOff val="4910"/>
                      <a:lumOff val="-14610"/>
                    </a:schemeClr>
                  </a:gs>
                </a:gsLst>
                <a:lin ang="5400000" scaled="0"/>
              </a:gra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>
                <a:outerShdw blurRad="127000" dist="76200" dir="2700000" rotWithShape="0">
                  <a:srgbClr val="000000">
                    <a:alpha val="8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01" name="INIBITORI DI POMPA…"/>
              <p:cNvSpPr txBox="1"/>
              <p:nvPr/>
            </p:nvSpPr>
            <p:spPr>
              <a:xfrm>
                <a:off x="136686" y="899052"/>
                <a:ext cx="4478064" cy="20224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just">
                  <a:defRPr sz="3000" spc="-150"/>
                </a:pPr>
                <a:r>
                  <a:t>INIBITORI DI POMPA</a:t>
                </a:r>
              </a:p>
              <a:p>
                <a:pPr algn="just">
                  <a:lnSpc>
                    <a:spcPct val="50000"/>
                  </a:lnSpc>
                  <a:defRPr sz="3000" spc="-150"/>
                </a:pPr>
                <a:endParaRPr/>
              </a:p>
              <a:p>
                <a:pPr algn="just">
                  <a:defRPr sz="3000" spc="-150"/>
                </a:pPr>
                <a:r>
                  <a:t>FAMOTIDINA</a:t>
                </a:r>
              </a:p>
              <a:p>
                <a:pPr algn="just">
                  <a:lnSpc>
                    <a:spcPct val="50000"/>
                  </a:lnSpc>
                  <a:defRPr sz="3000" spc="-150"/>
                </a:pPr>
                <a:endParaRPr/>
              </a:p>
              <a:p>
                <a:pPr algn="just">
                  <a:defRPr sz="3000" spc="-150"/>
                </a:pPr>
                <a:r>
                  <a:t>PROTETTORI DI MUCOSA</a:t>
                </a:r>
              </a:p>
            </p:txBody>
          </p:sp>
          <p:sp>
            <p:nvSpPr>
              <p:cNvPr id="602" name="TERAPIA MEDICA"/>
              <p:cNvSpPr txBox="1"/>
              <p:nvPr/>
            </p:nvSpPr>
            <p:spPr>
              <a:xfrm>
                <a:off x="628800" y="0"/>
                <a:ext cx="3936700" cy="8983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500" spc="-175">
                    <a:solidFill>
                      <a:srgbClr val="FFA221"/>
                    </a:solidFill>
                  </a:defRPr>
                </a:lvl1pPr>
              </a:lstStyle>
              <a:p>
                <a:r>
                  <a:t>TERAPIA MEDICA</a:t>
                </a:r>
              </a:p>
            </p:txBody>
          </p:sp>
        </p:grpSp>
        <p:sp>
          <p:nvSpPr>
            <p:cNvPr id="604" name="IN PZ RESPONDERS AI PPI, QUESTI SONO LA SOLUZIONE PIÚ FARMACOECONOMICA ED EFFICACIE"/>
            <p:cNvSpPr txBox="1"/>
            <p:nvPr/>
          </p:nvSpPr>
          <p:spPr>
            <a:xfrm>
              <a:off x="0" y="3191603"/>
              <a:ext cx="5259922" cy="202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just">
                <a:defRPr sz="3000" spc="-150"/>
              </a:lvl1pPr>
            </a:lstStyle>
            <a:p>
              <a:r>
                <a:t>IN PZ RESPONDERS AI PPI, QUESTI SONO LA SOLUZIONE PIÚ FARMACOECONOMICA ED EFFICACIE</a:t>
              </a:r>
            </a:p>
          </p:txBody>
        </p:sp>
      </p:grpSp>
      <p:sp>
        <p:nvSpPr>
          <p:cNvPr id="606" name="TERAPIA DEL GERD"/>
          <p:cNvSpPr txBox="1"/>
          <p:nvPr/>
        </p:nvSpPr>
        <p:spPr>
          <a:xfrm>
            <a:off x="189739" y="1852377"/>
            <a:ext cx="2381859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30000"/>
              </a:lnSpc>
              <a:defRPr sz="8000" spc="-239">
                <a:solidFill>
                  <a:srgbClr val="0685FF"/>
                </a:solidFill>
              </a:defRPr>
            </a:lvl1pPr>
          </a:lstStyle>
          <a:p>
            <a:r>
              <a:t>TERAPIA DEL GERD</a:t>
            </a:r>
          </a:p>
        </p:txBody>
      </p:sp>
      <p:pic>
        <p:nvPicPr>
          <p:cNvPr id="607" name="Screenshot 2025-05-02 alle 17.30.11.png" descr="Screenshot 2025-05-02 alle 17.30.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159" y="3609076"/>
            <a:ext cx="7753682" cy="17123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3" name="Raggruppa"/>
          <p:cNvGrpSpPr/>
          <p:nvPr/>
        </p:nvGrpSpPr>
        <p:grpSpPr>
          <a:xfrm>
            <a:off x="12514304" y="6019673"/>
            <a:ext cx="5259923" cy="5123817"/>
            <a:chOff x="0" y="0"/>
            <a:chExt cx="5259921" cy="5123815"/>
          </a:xfrm>
        </p:grpSpPr>
        <p:grpSp>
          <p:nvGrpSpPr>
            <p:cNvPr id="611" name="Raggruppa"/>
            <p:cNvGrpSpPr/>
            <p:nvPr/>
          </p:nvGrpSpPr>
          <p:grpSpPr>
            <a:xfrm>
              <a:off x="32810" y="0"/>
              <a:ext cx="5194301" cy="2887472"/>
              <a:chOff x="0" y="0"/>
              <a:chExt cx="5194300" cy="2887471"/>
            </a:xfrm>
          </p:grpSpPr>
          <p:sp>
            <p:nvSpPr>
              <p:cNvPr id="608" name="Rettangolo"/>
              <p:cNvSpPr/>
              <p:nvPr/>
            </p:nvSpPr>
            <p:spPr>
              <a:xfrm>
                <a:off x="0" y="42671"/>
                <a:ext cx="5194300" cy="28448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hueOff val="-1101185"/>
                      <a:satOff val="4910"/>
                      <a:lumOff val="-14610"/>
                    </a:schemeClr>
                  </a:gs>
                </a:gsLst>
                <a:lin ang="5400000" scaled="0"/>
              </a:gra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>
                <a:outerShdw blurRad="127000" dist="76200" dir="2700000" rotWithShape="0">
                  <a:srgbClr val="000000">
                    <a:alpha val="8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09" name="RFA abbandonata…"/>
              <p:cNvSpPr txBox="1"/>
              <p:nvPr/>
            </p:nvSpPr>
            <p:spPr>
              <a:xfrm>
                <a:off x="136686" y="922792"/>
                <a:ext cx="4478063" cy="1320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just">
                  <a:defRPr sz="3000" spc="-150"/>
                </a:pPr>
                <a:r>
                  <a:t>RFA abbandonata</a:t>
                </a:r>
              </a:p>
              <a:p>
                <a:pPr algn="just">
                  <a:lnSpc>
                    <a:spcPct val="50000"/>
                  </a:lnSpc>
                  <a:defRPr sz="3000" spc="-150"/>
                </a:pPr>
                <a:endParaRPr/>
              </a:p>
              <a:p>
                <a:pPr algn="just">
                  <a:defRPr sz="3000" spc="-150"/>
                </a:pPr>
                <a:r>
                  <a:t>TIF in casi nicchia particolari</a:t>
                </a:r>
              </a:p>
            </p:txBody>
          </p:sp>
          <p:sp>
            <p:nvSpPr>
              <p:cNvPr id="610" name="TERAPIA ENDOSCOPICA"/>
              <p:cNvSpPr txBox="1"/>
              <p:nvPr/>
            </p:nvSpPr>
            <p:spPr>
              <a:xfrm>
                <a:off x="139627" y="0"/>
                <a:ext cx="4915047" cy="8983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500" spc="-175">
                    <a:solidFill>
                      <a:srgbClr val="FFA221"/>
                    </a:solidFill>
                  </a:defRPr>
                </a:lvl1pPr>
              </a:lstStyle>
              <a:p>
                <a:r>
                  <a:t>TERAPIA ENDOSCOPICA</a:t>
                </a:r>
              </a:p>
            </p:txBody>
          </p:sp>
        </p:grpSp>
        <p:sp>
          <p:nvSpPr>
            <p:cNvPr id="612" name="TIFF É UNA OPZIONE SOLO IN PZ AD ALTO RISCHIO CHIRURGICO O ANESTESIOLOGICO, CON ERNIA JATALE &lt; 2 CM O CHE RIFIUTANO LA CHIRURGIA"/>
            <p:cNvSpPr txBox="1"/>
            <p:nvPr/>
          </p:nvSpPr>
          <p:spPr>
            <a:xfrm>
              <a:off x="0" y="3174564"/>
              <a:ext cx="5259921" cy="19492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just">
                <a:defRPr sz="3000" spc="-150"/>
              </a:lvl1pPr>
            </a:lstStyle>
            <a:p>
              <a:r>
                <a:rPr dirty="0"/>
                <a:t>TIFF </a:t>
              </a:r>
              <a:r>
                <a:rPr dirty="0" err="1"/>
                <a:t>É</a:t>
              </a:r>
              <a:r>
                <a:rPr dirty="0"/>
                <a:t> UNA OPZIONE SOLO IN PZ </a:t>
              </a:r>
              <a:r>
                <a:rPr lang="it-IT" dirty="0"/>
                <a:t>UNFIT FOR SURGERY</a:t>
              </a:r>
              <a:r>
                <a:rPr dirty="0"/>
                <a:t>, CON ERNIA JATALE &lt; 2 CM </a:t>
              </a:r>
              <a:r>
                <a:rPr dirty="0">
                  <a:solidFill>
                    <a:srgbClr val="FF0000"/>
                  </a:solidFill>
                </a:rPr>
                <a:t>O CHE RIFIUTANO LA CHIRURGIA</a:t>
              </a:r>
            </a:p>
          </p:txBody>
        </p:sp>
      </p:grpSp>
      <p:grpSp>
        <p:nvGrpSpPr>
          <p:cNvPr id="619" name="Raggruppa"/>
          <p:cNvGrpSpPr/>
          <p:nvPr/>
        </p:nvGrpSpPr>
        <p:grpSpPr>
          <a:xfrm>
            <a:off x="18451644" y="6019673"/>
            <a:ext cx="5194301" cy="4190566"/>
            <a:chOff x="0" y="0"/>
            <a:chExt cx="5194300" cy="4190564"/>
          </a:xfrm>
        </p:grpSpPr>
        <p:grpSp>
          <p:nvGrpSpPr>
            <p:cNvPr id="617" name="Raggruppa"/>
            <p:cNvGrpSpPr/>
            <p:nvPr/>
          </p:nvGrpSpPr>
          <p:grpSpPr>
            <a:xfrm>
              <a:off x="0" y="0"/>
              <a:ext cx="5194300" cy="2887472"/>
              <a:chOff x="0" y="0"/>
              <a:chExt cx="5194300" cy="2887471"/>
            </a:xfrm>
          </p:grpSpPr>
          <p:sp>
            <p:nvSpPr>
              <p:cNvPr id="614" name="Rettangolo"/>
              <p:cNvSpPr/>
              <p:nvPr/>
            </p:nvSpPr>
            <p:spPr>
              <a:xfrm>
                <a:off x="0" y="42671"/>
                <a:ext cx="5194300" cy="28448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hueOff val="-1101185"/>
                      <a:satOff val="4910"/>
                      <a:lumOff val="-14610"/>
                    </a:schemeClr>
                  </a:gs>
                </a:gsLst>
                <a:lin ang="5400000" scaled="0"/>
              </a:gra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>
                <a:outerShdw blurRad="127000" dist="76200" dir="2700000" rotWithShape="0">
                  <a:srgbClr val="000000">
                    <a:alpha val="8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15" name="PLASTICHE ANTIREFLUSSO"/>
              <p:cNvSpPr txBox="1"/>
              <p:nvPr/>
            </p:nvSpPr>
            <p:spPr>
              <a:xfrm>
                <a:off x="136686" y="922792"/>
                <a:ext cx="4764136" cy="7492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algn="just">
                  <a:defRPr sz="3000" spc="-150"/>
                </a:lvl1pPr>
              </a:lstStyle>
              <a:p>
                <a:r>
                  <a:t>PLASTICHE ANTIREFLUSSO</a:t>
                </a:r>
              </a:p>
            </p:txBody>
          </p:sp>
          <p:sp>
            <p:nvSpPr>
              <p:cNvPr id="616" name="TERAPIA CHIRURGICA"/>
              <p:cNvSpPr txBox="1"/>
              <p:nvPr/>
            </p:nvSpPr>
            <p:spPr>
              <a:xfrm>
                <a:off x="358119" y="0"/>
                <a:ext cx="4478064" cy="8983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500" spc="-175">
                    <a:solidFill>
                      <a:srgbClr val="FFA221"/>
                    </a:solidFill>
                  </a:defRPr>
                </a:lvl1pPr>
              </a:lstStyle>
              <a:p>
                <a:r>
                  <a:t>TERAPIA CHIRURGICA</a:t>
                </a:r>
              </a:p>
            </p:txBody>
          </p:sp>
        </p:grpSp>
        <p:sp>
          <p:nvSpPr>
            <p:cNvPr id="618" name="LA LNF É IL GOLD STANDARD"/>
            <p:cNvSpPr txBox="1"/>
            <p:nvPr/>
          </p:nvSpPr>
          <p:spPr>
            <a:xfrm>
              <a:off x="136199" y="3174564"/>
              <a:ext cx="4921903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just">
                <a:defRPr sz="3000" spc="-150"/>
              </a:lvl1pPr>
            </a:lstStyle>
            <a:p>
              <a:r>
                <a:t>LA LNF É IL GOLD STANDARD</a:t>
              </a:r>
            </a:p>
          </p:txBody>
        </p:sp>
      </p:grpSp>
      <p:grpSp>
        <p:nvGrpSpPr>
          <p:cNvPr id="625" name="Raggruppa"/>
          <p:cNvGrpSpPr/>
          <p:nvPr/>
        </p:nvGrpSpPr>
        <p:grpSpPr>
          <a:xfrm>
            <a:off x="705244" y="6002634"/>
            <a:ext cx="5259922" cy="5214101"/>
            <a:chOff x="0" y="0"/>
            <a:chExt cx="5259921" cy="5214099"/>
          </a:xfrm>
        </p:grpSpPr>
        <p:grpSp>
          <p:nvGrpSpPr>
            <p:cNvPr id="623" name="Raggruppa"/>
            <p:cNvGrpSpPr/>
            <p:nvPr/>
          </p:nvGrpSpPr>
          <p:grpSpPr>
            <a:xfrm>
              <a:off x="32810" y="0"/>
              <a:ext cx="5194301" cy="2921549"/>
              <a:chOff x="0" y="0"/>
              <a:chExt cx="5194300" cy="2921548"/>
            </a:xfrm>
          </p:grpSpPr>
          <p:sp>
            <p:nvSpPr>
              <p:cNvPr id="620" name="Rettangolo"/>
              <p:cNvSpPr/>
              <p:nvPr/>
            </p:nvSpPr>
            <p:spPr>
              <a:xfrm>
                <a:off x="0" y="18931"/>
                <a:ext cx="5194300" cy="28448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hueOff val="-1101185"/>
                      <a:satOff val="4910"/>
                      <a:lumOff val="-14610"/>
                    </a:schemeClr>
                  </a:gs>
                </a:gsLst>
                <a:lin ang="5400000" scaled="0"/>
              </a:gradFill>
              <a:ln w="12700" cap="flat">
                <a:solidFill>
                  <a:srgbClr val="FFFFFF"/>
                </a:solidFill>
                <a:prstDash val="solid"/>
                <a:miter lim="400000"/>
              </a:ln>
              <a:effectLst>
                <a:outerShdw blurRad="127000" dist="76200" dir="2700000" rotWithShape="0">
                  <a:srgbClr val="000000">
                    <a:alpha val="8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621" name="ALIMENTAZIONE…"/>
              <p:cNvSpPr txBox="1"/>
              <p:nvPr/>
            </p:nvSpPr>
            <p:spPr>
              <a:xfrm>
                <a:off x="136686" y="899052"/>
                <a:ext cx="4478064" cy="202249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 algn="just">
                  <a:defRPr sz="3000" spc="-150"/>
                </a:pPr>
                <a:r>
                  <a:t>ALIMENTAZIONE</a:t>
                </a:r>
              </a:p>
              <a:p>
                <a:pPr algn="just">
                  <a:lnSpc>
                    <a:spcPct val="50000"/>
                  </a:lnSpc>
                  <a:defRPr sz="3000" spc="-150"/>
                </a:pPr>
                <a:endParaRPr/>
              </a:p>
              <a:p>
                <a:pPr algn="just">
                  <a:defRPr sz="3000" spc="-150"/>
                </a:pPr>
                <a:r>
                  <a:t>ESERCIZIO FISICO</a:t>
                </a:r>
              </a:p>
              <a:p>
                <a:pPr algn="just">
                  <a:lnSpc>
                    <a:spcPct val="50000"/>
                  </a:lnSpc>
                  <a:defRPr sz="3000" spc="-150"/>
                </a:pPr>
                <a:endParaRPr/>
              </a:p>
              <a:p>
                <a:pPr algn="just">
                  <a:defRPr sz="3000" spc="-150"/>
                </a:pPr>
                <a:r>
                  <a:t>ABITUDINI VOLUTTUARIE</a:t>
                </a:r>
              </a:p>
            </p:txBody>
          </p:sp>
          <p:sp>
            <p:nvSpPr>
              <p:cNvPr id="622" name="LIFESTYLE"/>
              <p:cNvSpPr txBox="1"/>
              <p:nvPr/>
            </p:nvSpPr>
            <p:spPr>
              <a:xfrm>
                <a:off x="628800" y="0"/>
                <a:ext cx="3936700" cy="8983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500" spc="-175">
                    <a:solidFill>
                      <a:srgbClr val="FFA221"/>
                    </a:solidFill>
                  </a:defRPr>
                </a:lvl1pPr>
              </a:lstStyle>
              <a:p>
                <a:r>
                  <a:t>LIFESTYLE</a:t>
                </a:r>
              </a:p>
            </p:txBody>
          </p:sp>
        </p:grpSp>
        <p:sp>
          <p:nvSpPr>
            <p:cNvPr id="624" name="IMPORTANTI NELLA GESTIONE MULTIDISCIPLINARE"/>
            <p:cNvSpPr txBox="1"/>
            <p:nvPr/>
          </p:nvSpPr>
          <p:spPr>
            <a:xfrm>
              <a:off x="0" y="3191603"/>
              <a:ext cx="5259922" cy="20224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just">
                <a:defRPr sz="3000" spc="-150"/>
              </a:lvl1pPr>
            </a:lstStyle>
            <a:p>
              <a:r>
                <a:t>IMPORTANTI NELLA GESTIONE MULTIDISCIPLINARE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" grpId="3" animBg="1" advAuto="0"/>
      <p:bldP spid="607" grpId="1" animBg="1" advAuto="0"/>
      <p:bldP spid="613" grpId="4" animBg="1" advAuto="0"/>
      <p:bldP spid="619" grpId="5" animBg="1" advAuto="0"/>
      <p:bldP spid="625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Rettangolo"/>
          <p:cNvSpPr/>
          <p:nvPr/>
        </p:nvSpPr>
        <p:spPr>
          <a:xfrm>
            <a:off x="315" y="12863429"/>
            <a:ext cx="24451440" cy="8679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28" name="G. Galloro"/>
          <p:cNvSpPr txBox="1"/>
          <p:nvPr/>
        </p:nvSpPr>
        <p:spPr>
          <a:xfrm>
            <a:off x="335827" y="13029440"/>
            <a:ext cx="18335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G. Galloro</a:t>
            </a:r>
          </a:p>
        </p:txBody>
      </p:sp>
      <p:pic>
        <p:nvPicPr>
          <p:cNvPr id="629" name="Bolla Federico trasparente.gif" descr="Bolla Federico trasparen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648" y="12922767"/>
            <a:ext cx="749147" cy="749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630" name="Logo Endo.gif" descr="Logo End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7001" y="12921939"/>
            <a:ext cx="749301" cy="750940"/>
          </a:xfrm>
          <a:prstGeom prst="rect">
            <a:avLst/>
          </a:prstGeom>
          <a:ln w="12700">
            <a:miter lim="400000"/>
          </a:ln>
        </p:spPr>
      </p:pic>
      <p:sp>
        <p:nvSpPr>
          <p:cNvPr id="631" name="UOC di Chirurgia Endoscopica"/>
          <p:cNvSpPr txBox="1"/>
          <p:nvPr/>
        </p:nvSpPr>
        <p:spPr>
          <a:xfrm>
            <a:off x="16643004" y="13018010"/>
            <a:ext cx="54067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UOC di Chirurgia Endoscopica</a:t>
            </a:r>
          </a:p>
        </p:txBody>
      </p:sp>
      <p:sp>
        <p:nvSpPr>
          <p:cNvPr id="632" name="Università di Napoli Federico II - Scuola di Medicina e Chirurgia"/>
          <p:cNvSpPr txBox="1"/>
          <p:nvPr/>
        </p:nvSpPr>
        <p:spPr>
          <a:xfrm>
            <a:off x="3335158" y="13018010"/>
            <a:ext cx="1095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Università di Napoli Federico II - Scuola di Medicina e Chirurgia</a:t>
            </a:r>
          </a:p>
        </p:txBody>
      </p:sp>
      <p:grpSp>
        <p:nvGrpSpPr>
          <p:cNvPr id="637" name="Raggruppa"/>
          <p:cNvGrpSpPr/>
          <p:nvPr/>
        </p:nvGrpSpPr>
        <p:grpSpPr>
          <a:xfrm>
            <a:off x="315" y="-65100"/>
            <a:ext cx="24383370" cy="1639155"/>
            <a:chOff x="0" y="0"/>
            <a:chExt cx="24383369" cy="1639153"/>
          </a:xfrm>
        </p:grpSpPr>
        <p:sp>
          <p:nvSpPr>
            <p:cNvPr id="633" name="Rettangolo"/>
            <p:cNvSpPr/>
            <p:nvPr/>
          </p:nvSpPr>
          <p:spPr>
            <a:xfrm>
              <a:off x="0" y="42440"/>
              <a:ext cx="24383370" cy="1575722"/>
            </a:xfrm>
            <a:prstGeom prst="rect">
              <a:avLst/>
            </a:prstGeom>
            <a:gradFill flip="none" rotWithShape="1">
              <a:gsLst>
                <a:gs pos="0">
                  <a:srgbClr val="153065"/>
                </a:gs>
                <a:gs pos="100000">
                  <a:srgbClr val="15306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34" name="SPRING MEETING SICOB 2025                                                                                                                           Venezia 13 -14 maggio 2025…"/>
            <p:cNvSpPr txBox="1"/>
            <p:nvPr/>
          </p:nvSpPr>
          <p:spPr>
            <a:xfrm>
              <a:off x="142873" y="0"/>
              <a:ext cx="23962493" cy="1575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lvl="1" algn="l">
                <a:defRPr sz="2600"/>
              </a:pPr>
              <a:r>
                <a:rPr sz="2400"/>
                <a:t>SPRING MEETING SICOB 2025 </a:t>
              </a:r>
              <a:r>
                <a:rPr sz="3300"/>
                <a:t>                                                                                                                          </a:t>
              </a:r>
              <a:r>
                <a:rPr sz="2500"/>
                <a:t>Venezia 13 -14 maggio 2025</a:t>
              </a:r>
              <a:r>
                <a:rPr sz="3300"/>
                <a:t> </a:t>
              </a:r>
              <a:r>
                <a:t> </a:t>
              </a:r>
            </a:p>
            <a:p>
              <a:pPr lvl="1" algn="l">
                <a:defRPr sz="24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OBESITÁ, CHIRURGIA BARIATRICA E REFLUSSO</a:t>
              </a:r>
              <a:endParaRPr sz="2500">
                <a:solidFill>
                  <a:srgbClr val="FFA221"/>
                </a:solidFill>
              </a:endParaRPr>
            </a:p>
            <a:p>
              <a:pPr lvl="1" algn="l">
                <a:lnSpc>
                  <a:spcPct val="60000"/>
                </a:lnSpc>
                <a:defRPr sz="10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endParaRPr>
                <a:solidFill>
                  <a:srgbClr val="FFA221"/>
                </a:solidFill>
              </a:endParaRPr>
            </a:p>
            <a:p>
              <a:pPr lvl="1" algn="l">
                <a:defRPr sz="35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MBS &amp; GERD: TOOL DIAGNOSTICI E OPZIONI TERAPEUTICHE</a:t>
              </a:r>
            </a:p>
          </p:txBody>
        </p:sp>
        <p:pic>
          <p:nvPicPr>
            <p:cNvPr id="635" name="Screenshot 2025-05-02 alle 16.12.57.png" descr="Screenshot 2025-05-02 alle 16.12.5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52593" y="63433"/>
              <a:ext cx="1122554" cy="1575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6" name="Screenshot 2025-05-02 alle 16.32.41.png" descr="Screenshot 2025-05-02 alle 16.32.41.png"/>
            <p:cNvPicPr>
              <a:picLocks noChangeAspect="1"/>
            </p:cNvPicPr>
            <p:nvPr/>
          </p:nvPicPr>
          <p:blipFill>
            <a:blip r:embed="rId5"/>
            <a:srcRect l="4794" t="3531" r="11463" b="3241"/>
            <a:stretch>
              <a:fillRect/>
            </a:stretch>
          </p:blipFill>
          <p:spPr>
            <a:xfrm>
              <a:off x="4740203" y="105352"/>
              <a:ext cx="295387" cy="45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60" extrusionOk="0">
                  <a:moveTo>
                    <a:pt x="8319" y="0"/>
                  </a:moveTo>
                  <a:cubicBezTo>
                    <a:pt x="7865" y="1"/>
                    <a:pt x="7750" y="17"/>
                    <a:pt x="7626" y="133"/>
                  </a:cubicBezTo>
                  <a:cubicBezTo>
                    <a:pt x="7444" y="304"/>
                    <a:pt x="7422" y="1121"/>
                    <a:pt x="7597" y="1270"/>
                  </a:cubicBezTo>
                  <a:cubicBezTo>
                    <a:pt x="7747" y="1398"/>
                    <a:pt x="8102" y="1516"/>
                    <a:pt x="8319" y="1516"/>
                  </a:cubicBezTo>
                  <a:cubicBezTo>
                    <a:pt x="8412" y="1516"/>
                    <a:pt x="8816" y="1571"/>
                    <a:pt x="9214" y="1649"/>
                  </a:cubicBezTo>
                  <a:cubicBezTo>
                    <a:pt x="10021" y="1807"/>
                    <a:pt x="10507" y="2072"/>
                    <a:pt x="10975" y="2597"/>
                  </a:cubicBezTo>
                  <a:cubicBezTo>
                    <a:pt x="11216" y="2867"/>
                    <a:pt x="11230" y="2935"/>
                    <a:pt x="11234" y="3601"/>
                  </a:cubicBezTo>
                  <a:cubicBezTo>
                    <a:pt x="11239" y="4261"/>
                    <a:pt x="11228" y="4355"/>
                    <a:pt x="11003" y="4605"/>
                  </a:cubicBezTo>
                  <a:cubicBezTo>
                    <a:pt x="10623" y="5029"/>
                    <a:pt x="10349" y="5164"/>
                    <a:pt x="9993" y="5117"/>
                  </a:cubicBezTo>
                  <a:lnTo>
                    <a:pt x="9704" y="5079"/>
                  </a:lnTo>
                  <a:lnTo>
                    <a:pt x="10022" y="4795"/>
                  </a:lnTo>
                  <a:cubicBezTo>
                    <a:pt x="10387" y="4481"/>
                    <a:pt x="10628" y="4009"/>
                    <a:pt x="10628" y="3639"/>
                  </a:cubicBezTo>
                  <a:cubicBezTo>
                    <a:pt x="10628" y="2928"/>
                    <a:pt x="9585" y="2005"/>
                    <a:pt x="8665" y="1914"/>
                  </a:cubicBezTo>
                  <a:cubicBezTo>
                    <a:pt x="7878" y="1837"/>
                    <a:pt x="7036" y="1920"/>
                    <a:pt x="6616" y="2123"/>
                  </a:cubicBezTo>
                  <a:cubicBezTo>
                    <a:pt x="6115" y="2365"/>
                    <a:pt x="5581" y="2819"/>
                    <a:pt x="5519" y="3051"/>
                  </a:cubicBezTo>
                  <a:cubicBezTo>
                    <a:pt x="5491" y="3155"/>
                    <a:pt x="5448" y="3721"/>
                    <a:pt x="5432" y="4302"/>
                  </a:cubicBezTo>
                  <a:lnTo>
                    <a:pt x="5403" y="5344"/>
                  </a:lnTo>
                  <a:lnTo>
                    <a:pt x="5663" y="5591"/>
                  </a:lnTo>
                  <a:lnTo>
                    <a:pt x="5952" y="5818"/>
                  </a:lnTo>
                  <a:lnTo>
                    <a:pt x="5605" y="6159"/>
                  </a:lnTo>
                  <a:cubicBezTo>
                    <a:pt x="5415" y="6347"/>
                    <a:pt x="5173" y="6584"/>
                    <a:pt x="5086" y="6671"/>
                  </a:cubicBezTo>
                  <a:cubicBezTo>
                    <a:pt x="4999" y="6757"/>
                    <a:pt x="4748" y="6994"/>
                    <a:pt x="4537" y="7201"/>
                  </a:cubicBezTo>
                  <a:cubicBezTo>
                    <a:pt x="3725" y="8001"/>
                    <a:pt x="3504" y="8701"/>
                    <a:pt x="3527" y="10461"/>
                  </a:cubicBezTo>
                  <a:cubicBezTo>
                    <a:pt x="3544" y="11704"/>
                    <a:pt x="3585" y="11940"/>
                    <a:pt x="3845" y="12640"/>
                  </a:cubicBezTo>
                  <a:cubicBezTo>
                    <a:pt x="3902" y="12795"/>
                    <a:pt x="4002" y="13032"/>
                    <a:pt x="4047" y="13170"/>
                  </a:cubicBezTo>
                  <a:cubicBezTo>
                    <a:pt x="4092" y="13309"/>
                    <a:pt x="4285" y="13652"/>
                    <a:pt x="4480" y="13928"/>
                  </a:cubicBezTo>
                  <a:cubicBezTo>
                    <a:pt x="5044" y="14728"/>
                    <a:pt x="5172" y="15164"/>
                    <a:pt x="5172" y="16032"/>
                  </a:cubicBezTo>
                  <a:cubicBezTo>
                    <a:pt x="5172" y="17017"/>
                    <a:pt x="4976" y="17502"/>
                    <a:pt x="4162" y="18382"/>
                  </a:cubicBezTo>
                  <a:cubicBezTo>
                    <a:pt x="3608" y="18980"/>
                    <a:pt x="3008" y="19349"/>
                    <a:pt x="2055" y="19727"/>
                  </a:cubicBezTo>
                  <a:cubicBezTo>
                    <a:pt x="1613" y="19902"/>
                    <a:pt x="1249" y="20073"/>
                    <a:pt x="1218" y="20106"/>
                  </a:cubicBezTo>
                  <a:cubicBezTo>
                    <a:pt x="1156" y="20171"/>
                    <a:pt x="354" y="20428"/>
                    <a:pt x="208" y="20428"/>
                  </a:cubicBezTo>
                  <a:cubicBezTo>
                    <a:pt x="-71" y="20428"/>
                    <a:pt x="-68" y="21195"/>
                    <a:pt x="208" y="21376"/>
                  </a:cubicBezTo>
                  <a:cubicBezTo>
                    <a:pt x="438" y="21527"/>
                    <a:pt x="1147" y="21547"/>
                    <a:pt x="1535" y="21413"/>
                  </a:cubicBezTo>
                  <a:cubicBezTo>
                    <a:pt x="1675" y="21366"/>
                    <a:pt x="1894" y="21296"/>
                    <a:pt x="2026" y="21262"/>
                  </a:cubicBezTo>
                  <a:cubicBezTo>
                    <a:pt x="2725" y="21079"/>
                    <a:pt x="4834" y="19837"/>
                    <a:pt x="5317" y="19329"/>
                  </a:cubicBezTo>
                  <a:cubicBezTo>
                    <a:pt x="5415" y="19225"/>
                    <a:pt x="5626" y="19049"/>
                    <a:pt x="5779" y="18931"/>
                  </a:cubicBezTo>
                  <a:cubicBezTo>
                    <a:pt x="6025" y="18741"/>
                    <a:pt x="6309" y="18392"/>
                    <a:pt x="6731" y="17737"/>
                  </a:cubicBezTo>
                  <a:cubicBezTo>
                    <a:pt x="6850" y="17554"/>
                    <a:pt x="6862" y="17731"/>
                    <a:pt x="6904" y="19405"/>
                  </a:cubicBezTo>
                  <a:cubicBezTo>
                    <a:pt x="6941" y="20820"/>
                    <a:pt x="6983" y="21301"/>
                    <a:pt x="7078" y="21376"/>
                  </a:cubicBezTo>
                  <a:cubicBezTo>
                    <a:pt x="7183" y="21459"/>
                    <a:pt x="7500" y="21489"/>
                    <a:pt x="9041" y="21489"/>
                  </a:cubicBezTo>
                  <a:cubicBezTo>
                    <a:pt x="10043" y="21490"/>
                    <a:pt x="10887" y="21508"/>
                    <a:pt x="10917" y="21527"/>
                  </a:cubicBezTo>
                  <a:cubicBezTo>
                    <a:pt x="11028" y="21600"/>
                    <a:pt x="12135" y="21544"/>
                    <a:pt x="12505" y="21451"/>
                  </a:cubicBezTo>
                  <a:cubicBezTo>
                    <a:pt x="12715" y="21399"/>
                    <a:pt x="13029" y="21328"/>
                    <a:pt x="13197" y="21300"/>
                  </a:cubicBezTo>
                  <a:cubicBezTo>
                    <a:pt x="13855" y="21190"/>
                    <a:pt x="15940" y="20455"/>
                    <a:pt x="16517" y="20125"/>
                  </a:cubicBezTo>
                  <a:cubicBezTo>
                    <a:pt x="18397" y="19047"/>
                    <a:pt x="19644" y="18036"/>
                    <a:pt x="20385" y="16979"/>
                  </a:cubicBezTo>
                  <a:cubicBezTo>
                    <a:pt x="20573" y="16712"/>
                    <a:pt x="20832" y="16350"/>
                    <a:pt x="20962" y="16164"/>
                  </a:cubicBezTo>
                  <a:cubicBezTo>
                    <a:pt x="21092" y="15979"/>
                    <a:pt x="21222" y="15722"/>
                    <a:pt x="21251" y="15596"/>
                  </a:cubicBezTo>
                  <a:cubicBezTo>
                    <a:pt x="21280" y="15470"/>
                    <a:pt x="21341" y="15305"/>
                    <a:pt x="21395" y="15236"/>
                  </a:cubicBezTo>
                  <a:cubicBezTo>
                    <a:pt x="21529" y="15065"/>
                    <a:pt x="21506" y="12063"/>
                    <a:pt x="21366" y="11654"/>
                  </a:cubicBezTo>
                  <a:cubicBezTo>
                    <a:pt x="21200" y="11166"/>
                    <a:pt x="20945" y="10708"/>
                    <a:pt x="20472" y="10006"/>
                  </a:cubicBezTo>
                  <a:cubicBezTo>
                    <a:pt x="19507" y="8576"/>
                    <a:pt x="17870" y="7345"/>
                    <a:pt x="15709" y="6405"/>
                  </a:cubicBezTo>
                  <a:cubicBezTo>
                    <a:pt x="14649" y="5945"/>
                    <a:pt x="13714" y="5647"/>
                    <a:pt x="13284" y="5647"/>
                  </a:cubicBezTo>
                  <a:cubicBezTo>
                    <a:pt x="13115" y="5647"/>
                    <a:pt x="12886" y="5616"/>
                    <a:pt x="12793" y="5572"/>
                  </a:cubicBezTo>
                  <a:cubicBezTo>
                    <a:pt x="12612" y="5485"/>
                    <a:pt x="12641" y="5476"/>
                    <a:pt x="13082" y="4852"/>
                  </a:cubicBezTo>
                  <a:cubicBezTo>
                    <a:pt x="13147" y="4759"/>
                    <a:pt x="13168" y="4261"/>
                    <a:pt x="13168" y="3582"/>
                  </a:cubicBezTo>
                  <a:cubicBezTo>
                    <a:pt x="13168" y="2629"/>
                    <a:pt x="13158" y="2431"/>
                    <a:pt x="12995" y="2161"/>
                  </a:cubicBezTo>
                  <a:cubicBezTo>
                    <a:pt x="12719" y="1701"/>
                    <a:pt x="12138" y="1172"/>
                    <a:pt x="11725" y="986"/>
                  </a:cubicBezTo>
                  <a:cubicBezTo>
                    <a:pt x="11527" y="896"/>
                    <a:pt x="11151" y="709"/>
                    <a:pt x="10888" y="588"/>
                  </a:cubicBezTo>
                  <a:cubicBezTo>
                    <a:pt x="10037" y="198"/>
                    <a:pt x="9138" y="0"/>
                    <a:pt x="8319" y="0"/>
                  </a:cubicBezTo>
                  <a:close/>
                  <a:moveTo>
                    <a:pt x="9127" y="6747"/>
                  </a:moveTo>
                  <a:lnTo>
                    <a:pt x="9445" y="6860"/>
                  </a:lnTo>
                  <a:cubicBezTo>
                    <a:pt x="9642" y="6926"/>
                    <a:pt x="10138" y="6984"/>
                    <a:pt x="10744" y="7012"/>
                  </a:cubicBezTo>
                  <a:cubicBezTo>
                    <a:pt x="11281" y="7037"/>
                    <a:pt x="11786" y="7079"/>
                    <a:pt x="11869" y="7107"/>
                  </a:cubicBezTo>
                  <a:cubicBezTo>
                    <a:pt x="11953" y="7134"/>
                    <a:pt x="12210" y="7199"/>
                    <a:pt x="12447" y="7258"/>
                  </a:cubicBezTo>
                  <a:cubicBezTo>
                    <a:pt x="12684" y="7317"/>
                    <a:pt x="13000" y="7400"/>
                    <a:pt x="13140" y="7448"/>
                  </a:cubicBezTo>
                  <a:cubicBezTo>
                    <a:pt x="13279" y="7496"/>
                    <a:pt x="13457" y="7542"/>
                    <a:pt x="13544" y="7542"/>
                  </a:cubicBezTo>
                  <a:cubicBezTo>
                    <a:pt x="13875" y="7542"/>
                    <a:pt x="14940" y="8001"/>
                    <a:pt x="15853" y="8547"/>
                  </a:cubicBezTo>
                  <a:cubicBezTo>
                    <a:pt x="16502" y="8934"/>
                    <a:pt x="17461" y="9759"/>
                    <a:pt x="17787" y="10214"/>
                  </a:cubicBezTo>
                  <a:cubicBezTo>
                    <a:pt x="18820" y="11654"/>
                    <a:pt x="18887" y="11865"/>
                    <a:pt x="18942" y="13265"/>
                  </a:cubicBezTo>
                  <a:cubicBezTo>
                    <a:pt x="18987" y="14419"/>
                    <a:pt x="18809" y="15159"/>
                    <a:pt x="18335" y="15861"/>
                  </a:cubicBezTo>
                  <a:cubicBezTo>
                    <a:pt x="17778" y="16688"/>
                    <a:pt x="17417" y="17159"/>
                    <a:pt x="17181" y="17358"/>
                  </a:cubicBezTo>
                  <a:cubicBezTo>
                    <a:pt x="17029" y="17486"/>
                    <a:pt x="16793" y="17692"/>
                    <a:pt x="16661" y="17813"/>
                  </a:cubicBezTo>
                  <a:cubicBezTo>
                    <a:pt x="16033" y="18392"/>
                    <a:pt x="14055" y="19317"/>
                    <a:pt x="13168" y="19443"/>
                  </a:cubicBezTo>
                  <a:cubicBezTo>
                    <a:pt x="12998" y="19467"/>
                    <a:pt x="12823" y="19525"/>
                    <a:pt x="12793" y="19556"/>
                  </a:cubicBezTo>
                  <a:cubicBezTo>
                    <a:pt x="12763" y="19588"/>
                    <a:pt x="12596" y="19613"/>
                    <a:pt x="12418" y="19613"/>
                  </a:cubicBezTo>
                  <a:cubicBezTo>
                    <a:pt x="12240" y="19613"/>
                    <a:pt x="11960" y="19633"/>
                    <a:pt x="11812" y="19670"/>
                  </a:cubicBezTo>
                  <a:cubicBezTo>
                    <a:pt x="11664" y="19707"/>
                    <a:pt x="11063" y="19756"/>
                    <a:pt x="10484" y="19784"/>
                  </a:cubicBezTo>
                  <a:cubicBezTo>
                    <a:pt x="9905" y="19811"/>
                    <a:pt x="9386" y="19855"/>
                    <a:pt x="9300" y="19879"/>
                  </a:cubicBezTo>
                  <a:cubicBezTo>
                    <a:pt x="9198" y="19907"/>
                    <a:pt x="9117" y="19897"/>
                    <a:pt x="9069" y="19822"/>
                  </a:cubicBezTo>
                  <a:cubicBezTo>
                    <a:pt x="9030" y="19759"/>
                    <a:pt x="8981" y="18066"/>
                    <a:pt x="8954" y="16070"/>
                  </a:cubicBezTo>
                  <a:lnTo>
                    <a:pt x="8896" y="12450"/>
                  </a:lnTo>
                  <a:lnTo>
                    <a:pt x="9733" y="12735"/>
                  </a:lnTo>
                  <a:cubicBezTo>
                    <a:pt x="10377" y="12954"/>
                    <a:pt x="10656" y="13001"/>
                    <a:pt x="11003" y="13000"/>
                  </a:cubicBezTo>
                  <a:cubicBezTo>
                    <a:pt x="11648" y="12998"/>
                    <a:pt x="11716" y="12948"/>
                    <a:pt x="11754" y="12488"/>
                  </a:cubicBezTo>
                  <a:cubicBezTo>
                    <a:pt x="11800" y="11926"/>
                    <a:pt x="11699" y="11823"/>
                    <a:pt x="10859" y="11636"/>
                  </a:cubicBezTo>
                  <a:cubicBezTo>
                    <a:pt x="10337" y="11519"/>
                    <a:pt x="10038" y="11409"/>
                    <a:pt x="9676" y="11181"/>
                  </a:cubicBezTo>
                  <a:lnTo>
                    <a:pt x="9214" y="10878"/>
                  </a:lnTo>
                  <a:lnTo>
                    <a:pt x="9214" y="10252"/>
                  </a:lnTo>
                  <a:cubicBezTo>
                    <a:pt x="9214" y="9809"/>
                    <a:pt x="9252" y="9564"/>
                    <a:pt x="9358" y="9418"/>
                  </a:cubicBezTo>
                  <a:cubicBezTo>
                    <a:pt x="9574" y="9123"/>
                    <a:pt x="10399" y="8733"/>
                    <a:pt x="11032" y="8641"/>
                  </a:cubicBezTo>
                  <a:cubicBezTo>
                    <a:pt x="11169" y="8622"/>
                    <a:pt x="11383" y="8562"/>
                    <a:pt x="11523" y="8490"/>
                  </a:cubicBezTo>
                  <a:cubicBezTo>
                    <a:pt x="11751" y="8372"/>
                    <a:pt x="11783" y="8311"/>
                    <a:pt x="11783" y="7959"/>
                  </a:cubicBezTo>
                  <a:cubicBezTo>
                    <a:pt x="11783" y="7654"/>
                    <a:pt x="11749" y="7530"/>
                    <a:pt x="11610" y="7448"/>
                  </a:cubicBezTo>
                  <a:cubicBezTo>
                    <a:pt x="11286" y="7255"/>
                    <a:pt x="10837" y="7260"/>
                    <a:pt x="9964" y="7467"/>
                  </a:cubicBezTo>
                  <a:cubicBezTo>
                    <a:pt x="9518" y="7572"/>
                    <a:pt x="9135" y="7643"/>
                    <a:pt x="9098" y="7618"/>
                  </a:cubicBezTo>
                  <a:cubicBezTo>
                    <a:pt x="9061" y="7593"/>
                    <a:pt x="9041" y="7391"/>
                    <a:pt x="9069" y="7163"/>
                  </a:cubicBezTo>
                  <a:lnTo>
                    <a:pt x="9127" y="6747"/>
                  </a:lnTo>
                  <a:close/>
                  <a:moveTo>
                    <a:pt x="6962" y="7031"/>
                  </a:moveTo>
                  <a:lnTo>
                    <a:pt x="6933" y="10802"/>
                  </a:lnTo>
                  <a:cubicBezTo>
                    <a:pt x="6924" y="12881"/>
                    <a:pt x="6897" y="14597"/>
                    <a:pt x="6876" y="14611"/>
                  </a:cubicBezTo>
                  <a:cubicBezTo>
                    <a:pt x="6855" y="14624"/>
                    <a:pt x="6768" y="14486"/>
                    <a:pt x="6674" y="14288"/>
                  </a:cubicBezTo>
                  <a:cubicBezTo>
                    <a:pt x="6579" y="14091"/>
                    <a:pt x="6365" y="13716"/>
                    <a:pt x="6183" y="13474"/>
                  </a:cubicBezTo>
                  <a:cubicBezTo>
                    <a:pt x="5723" y="12863"/>
                    <a:pt x="5468" y="12405"/>
                    <a:pt x="5461" y="12071"/>
                  </a:cubicBezTo>
                  <a:cubicBezTo>
                    <a:pt x="5458" y="11916"/>
                    <a:pt x="5393" y="11552"/>
                    <a:pt x="5317" y="11275"/>
                  </a:cubicBezTo>
                  <a:cubicBezTo>
                    <a:pt x="5008" y="10155"/>
                    <a:pt x="5268" y="8837"/>
                    <a:pt x="5952" y="7997"/>
                  </a:cubicBezTo>
                  <a:cubicBezTo>
                    <a:pt x="6180" y="7717"/>
                    <a:pt x="6513" y="7384"/>
                    <a:pt x="6674" y="7258"/>
                  </a:cubicBezTo>
                  <a:lnTo>
                    <a:pt x="6962" y="703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638" name="TERAPIA DEL GERD"/>
          <p:cNvSpPr txBox="1"/>
          <p:nvPr/>
        </p:nvSpPr>
        <p:spPr>
          <a:xfrm>
            <a:off x="189739" y="1852377"/>
            <a:ext cx="2381859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30000"/>
              </a:lnSpc>
              <a:defRPr sz="8000" spc="-239">
                <a:solidFill>
                  <a:srgbClr val="0685FF"/>
                </a:solidFill>
              </a:defRPr>
            </a:lvl1pPr>
          </a:lstStyle>
          <a:p>
            <a:r>
              <a:t>TERAPIA DEL GERD</a:t>
            </a:r>
          </a:p>
        </p:txBody>
      </p:sp>
      <p:grpSp>
        <p:nvGrpSpPr>
          <p:cNvPr id="641" name="Raggruppa"/>
          <p:cNvGrpSpPr/>
          <p:nvPr/>
        </p:nvGrpSpPr>
        <p:grpSpPr>
          <a:xfrm>
            <a:off x="343065" y="3718984"/>
            <a:ext cx="23607089" cy="1178722"/>
            <a:chOff x="0" y="0"/>
            <a:chExt cx="23607087" cy="1178720"/>
          </a:xfrm>
        </p:grpSpPr>
        <p:sp>
          <p:nvSpPr>
            <p:cNvPr id="639" name="Unico studio di comparazione LNF vs TIF vs PPI"/>
            <p:cNvSpPr txBox="1"/>
            <p:nvPr/>
          </p:nvSpPr>
          <p:spPr>
            <a:xfrm>
              <a:off x="-1" y="0"/>
              <a:ext cx="23607089" cy="1178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marL="419100" lvl="1" indent="-355600" algn="just" defTabSz="1643062">
                <a:spcBef>
                  <a:spcPts val="8400"/>
                </a:spcBef>
                <a:buSzPct val="95000"/>
                <a:buBlip>
                  <a:blip r:embed="rId6"/>
                </a:buBlip>
                <a:defRPr sz="4600"/>
              </a:pPr>
              <a:r>
                <a:t> Unico studio di comparazione LNF vs TIF vs PPI</a:t>
              </a:r>
            </a:p>
          </p:txBody>
        </p:sp>
        <p:sp>
          <p:nvSpPr>
            <p:cNvPr id="640" name="JE Ritcher Gastroenterology 2018"/>
            <p:cNvSpPr txBox="1"/>
            <p:nvPr/>
          </p:nvSpPr>
          <p:spPr>
            <a:xfrm>
              <a:off x="18601277" y="125784"/>
              <a:ext cx="4937532" cy="507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lnSpc>
                  <a:spcPct val="130000"/>
                </a:lnSpc>
                <a:defRPr sz="2700" i="1" spc="-81">
                  <a:solidFill>
                    <a:srgbClr val="FFA221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i="0">
                  <a:latin typeface="+mn-lt"/>
                  <a:ea typeface="+mn-ea"/>
                  <a:cs typeface="+mn-cs"/>
                  <a:sym typeface="Helvetica Light"/>
                </a:rPr>
                <a:t>JE Ritcher</a:t>
              </a:r>
              <a:r>
                <a:t> Gastroenterology 2018</a:t>
              </a:r>
            </a:p>
          </p:txBody>
        </p:sp>
      </p:grpSp>
      <p:sp>
        <p:nvSpPr>
          <p:cNvPr id="642" name="Metanalisi sillogistica di 7 studi comparativi non completi 1128 pz)"/>
          <p:cNvSpPr txBox="1"/>
          <p:nvPr/>
        </p:nvSpPr>
        <p:spPr>
          <a:xfrm>
            <a:off x="343065" y="4624468"/>
            <a:ext cx="23607089" cy="1178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marL="419100" lvl="1" indent="-355600" algn="just" defTabSz="1643062">
              <a:spcBef>
                <a:spcPts val="8400"/>
              </a:spcBef>
              <a:buSzPct val="95000"/>
              <a:buBlip>
                <a:blip r:embed="rId6"/>
              </a:buBlip>
              <a:defRPr sz="4600"/>
            </a:pPr>
            <a:r>
              <a:t> Metanalisi sillogistica di 7 studi comparativi non completi 1128 pz)</a:t>
            </a:r>
          </a:p>
        </p:txBody>
      </p:sp>
      <p:grpSp>
        <p:nvGrpSpPr>
          <p:cNvPr id="661" name="Raggruppa"/>
          <p:cNvGrpSpPr/>
          <p:nvPr/>
        </p:nvGrpSpPr>
        <p:grpSpPr>
          <a:xfrm>
            <a:off x="3647022" y="5803987"/>
            <a:ext cx="17089956" cy="5887853"/>
            <a:chOff x="0" y="0"/>
            <a:chExt cx="17089955" cy="5887851"/>
          </a:xfrm>
        </p:grpSpPr>
        <p:grpSp>
          <p:nvGrpSpPr>
            <p:cNvPr id="659" name="Raggruppa"/>
            <p:cNvGrpSpPr/>
            <p:nvPr/>
          </p:nvGrpSpPr>
          <p:grpSpPr>
            <a:xfrm>
              <a:off x="0" y="0"/>
              <a:ext cx="17089956" cy="5139633"/>
              <a:chOff x="0" y="0"/>
              <a:chExt cx="17089955" cy="5139632"/>
            </a:xfrm>
          </p:grpSpPr>
          <p:sp>
            <p:nvSpPr>
              <p:cNvPr id="643" name="RIDUZIONE TEMPO…"/>
              <p:cNvSpPr/>
              <p:nvPr/>
            </p:nvSpPr>
            <p:spPr>
              <a:xfrm>
                <a:off x="0" y="0"/>
                <a:ext cx="4613346" cy="117531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hueOff val="321133"/>
                      <a:satOff val="-12043"/>
                      <a:lumOff val="-7113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500" b="1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RIDUZIONE TEMPO</a:t>
                </a:r>
              </a:p>
              <a:p>
                <a:pPr defTabSz="584200">
                  <a:defRPr sz="2500" b="1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ESPOSIZIONE A PH &lt; 4</a:t>
                </a:r>
              </a:p>
            </p:txBody>
          </p:sp>
          <p:sp>
            <p:nvSpPr>
              <p:cNvPr id="644" name="LNF 0.99…"/>
              <p:cNvSpPr/>
              <p:nvPr/>
            </p:nvSpPr>
            <p:spPr>
              <a:xfrm>
                <a:off x="5563248" y="4729"/>
                <a:ext cx="2912661" cy="1165900"/>
              </a:xfrm>
              <a:prstGeom prst="rect">
                <a:avLst/>
              </a:prstGeom>
              <a:solidFill>
                <a:srgbClr val="00CA2C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500" b="1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LNF 0.99</a:t>
                </a:r>
              </a:p>
              <a:p>
                <a:pPr defTabSz="584200">
                  <a:defRPr sz="25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r>
                  <a:t>SUCRA</a:t>
                </a:r>
              </a:p>
            </p:txBody>
          </p:sp>
          <p:sp>
            <p:nvSpPr>
              <p:cNvPr id="645" name="PPI 0.64…"/>
              <p:cNvSpPr/>
              <p:nvPr/>
            </p:nvSpPr>
            <p:spPr>
              <a:xfrm>
                <a:off x="9855003" y="4605"/>
                <a:ext cx="2912661" cy="1166108"/>
              </a:xfrm>
              <a:prstGeom prst="rect">
                <a:avLst/>
              </a:prstGeom>
              <a:solidFill>
                <a:srgbClr val="FFAD23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500" b="1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PPI 0.64</a:t>
                </a:r>
              </a:p>
              <a:p>
                <a:pPr defTabSz="584200">
                  <a:defRPr sz="25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r>
                  <a:t>SUCRA</a:t>
                </a:r>
              </a:p>
            </p:txBody>
          </p:sp>
          <p:sp>
            <p:nvSpPr>
              <p:cNvPr id="646" name="TIF 0.32…"/>
              <p:cNvSpPr/>
              <p:nvPr/>
            </p:nvSpPr>
            <p:spPr>
              <a:xfrm>
                <a:off x="14177295" y="4605"/>
                <a:ext cx="2912661" cy="1166108"/>
              </a:xfrm>
              <a:prstGeom prst="rect">
                <a:avLst/>
              </a:prstGeom>
              <a:solidFill>
                <a:srgbClr val="FC241F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500" b="1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TIF 0.32</a:t>
                </a:r>
              </a:p>
              <a:p>
                <a:pPr defTabSz="584200">
                  <a:defRPr sz="25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r>
                  <a:t>SUCRA</a:t>
                </a:r>
              </a:p>
            </p:txBody>
          </p:sp>
          <p:sp>
            <p:nvSpPr>
              <p:cNvPr id="647" name="AUMENTO TONO…"/>
              <p:cNvSpPr/>
              <p:nvPr/>
            </p:nvSpPr>
            <p:spPr>
              <a:xfrm>
                <a:off x="0" y="1316761"/>
                <a:ext cx="4613346" cy="117532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hueOff val="321133"/>
                      <a:satOff val="-12043"/>
                      <a:lumOff val="-7113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500" b="1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AUMENTO TONO</a:t>
                </a:r>
              </a:p>
              <a:p>
                <a:pPr defTabSz="584200">
                  <a:defRPr sz="2500" b="1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PRESSIONE LES</a:t>
                </a:r>
              </a:p>
            </p:txBody>
          </p:sp>
          <p:sp>
            <p:nvSpPr>
              <p:cNvPr id="648" name="LNF 0.78…"/>
              <p:cNvSpPr/>
              <p:nvPr/>
            </p:nvSpPr>
            <p:spPr>
              <a:xfrm>
                <a:off x="5563248" y="1321471"/>
                <a:ext cx="2912661" cy="1165901"/>
              </a:xfrm>
              <a:prstGeom prst="rect">
                <a:avLst/>
              </a:prstGeom>
              <a:solidFill>
                <a:srgbClr val="00CA2C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500" b="1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LNF 0.78</a:t>
                </a:r>
              </a:p>
              <a:p>
                <a:pPr defTabSz="584200">
                  <a:defRPr sz="25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r>
                  <a:t>SUCRA</a:t>
                </a:r>
              </a:p>
            </p:txBody>
          </p:sp>
          <p:sp>
            <p:nvSpPr>
              <p:cNvPr id="649" name="TIF 0.72…"/>
              <p:cNvSpPr/>
              <p:nvPr/>
            </p:nvSpPr>
            <p:spPr>
              <a:xfrm>
                <a:off x="9855003" y="1321471"/>
                <a:ext cx="2912661" cy="1166108"/>
              </a:xfrm>
              <a:prstGeom prst="rect">
                <a:avLst/>
              </a:prstGeom>
              <a:solidFill>
                <a:srgbClr val="FFAD23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500" b="1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TIF 0.72</a:t>
                </a:r>
              </a:p>
              <a:p>
                <a:pPr defTabSz="584200">
                  <a:defRPr sz="25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r>
                  <a:t>SUCRA</a:t>
                </a:r>
              </a:p>
            </p:txBody>
          </p:sp>
          <p:sp>
            <p:nvSpPr>
              <p:cNvPr id="650" name="PPI 0.01…"/>
              <p:cNvSpPr/>
              <p:nvPr/>
            </p:nvSpPr>
            <p:spPr>
              <a:xfrm>
                <a:off x="14177295" y="1321471"/>
                <a:ext cx="2912661" cy="1166108"/>
              </a:xfrm>
              <a:prstGeom prst="rect">
                <a:avLst/>
              </a:prstGeom>
              <a:solidFill>
                <a:srgbClr val="FC241F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500" b="1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PPI 0.01</a:t>
                </a:r>
              </a:p>
              <a:p>
                <a:pPr defTabSz="584200">
                  <a:defRPr sz="25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r>
                  <a:t>SUCRA</a:t>
                </a:r>
              </a:p>
            </p:txBody>
          </p:sp>
          <p:sp>
            <p:nvSpPr>
              <p:cNvPr id="651" name="MIGLIORAMENTO…"/>
              <p:cNvSpPr/>
              <p:nvPr/>
            </p:nvSpPr>
            <p:spPr>
              <a:xfrm>
                <a:off x="0" y="2638234"/>
                <a:ext cx="4613346" cy="117532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hueOff val="321133"/>
                      <a:satOff val="-12043"/>
                      <a:lumOff val="-7113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500" b="1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MIGLIORAMENTO</a:t>
                </a:r>
              </a:p>
              <a:p>
                <a:pPr defTabSz="584200">
                  <a:defRPr sz="2500" b="1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QUALITÁ DI VITA</a:t>
                </a:r>
              </a:p>
              <a:p>
                <a:pPr defTabSz="584200">
                  <a:defRPr sz="2500" b="1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HQLQ</a:t>
                </a:r>
              </a:p>
            </p:txBody>
          </p:sp>
          <p:sp>
            <p:nvSpPr>
              <p:cNvPr id="652" name="TIF 0.96 *…"/>
              <p:cNvSpPr/>
              <p:nvPr/>
            </p:nvSpPr>
            <p:spPr>
              <a:xfrm>
                <a:off x="5563248" y="2642965"/>
                <a:ext cx="2912661" cy="1165901"/>
              </a:xfrm>
              <a:prstGeom prst="rect">
                <a:avLst/>
              </a:prstGeom>
              <a:solidFill>
                <a:srgbClr val="00CA2C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500" b="1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TIF 0.96 *</a:t>
                </a:r>
              </a:p>
              <a:p>
                <a:pPr defTabSz="584200">
                  <a:defRPr sz="25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r>
                  <a:t>SUCRA</a:t>
                </a:r>
              </a:p>
            </p:txBody>
          </p:sp>
          <p:sp>
            <p:nvSpPr>
              <p:cNvPr id="653" name="LNF 0.66…"/>
              <p:cNvSpPr/>
              <p:nvPr/>
            </p:nvSpPr>
            <p:spPr>
              <a:xfrm>
                <a:off x="9855003" y="2642840"/>
                <a:ext cx="2912661" cy="1166108"/>
              </a:xfrm>
              <a:prstGeom prst="rect">
                <a:avLst/>
              </a:prstGeom>
              <a:solidFill>
                <a:srgbClr val="FFAD23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500" b="1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LNF 0.66</a:t>
                </a:r>
              </a:p>
              <a:p>
                <a:pPr defTabSz="584200">
                  <a:defRPr sz="25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r>
                  <a:t>SUCRA</a:t>
                </a:r>
              </a:p>
            </p:txBody>
          </p:sp>
          <p:sp>
            <p:nvSpPr>
              <p:cNvPr id="654" name="PPI 0.042…"/>
              <p:cNvSpPr/>
              <p:nvPr/>
            </p:nvSpPr>
            <p:spPr>
              <a:xfrm>
                <a:off x="14177295" y="2642840"/>
                <a:ext cx="2912661" cy="1166108"/>
              </a:xfrm>
              <a:prstGeom prst="rect">
                <a:avLst/>
              </a:prstGeom>
              <a:solidFill>
                <a:srgbClr val="FC241F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500" b="1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PPI 0.042</a:t>
                </a:r>
              </a:p>
              <a:p>
                <a:pPr defTabSz="584200">
                  <a:defRPr sz="25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r>
                  <a:t>SUCRA</a:t>
                </a:r>
              </a:p>
            </p:txBody>
          </p:sp>
          <p:sp>
            <p:nvSpPr>
              <p:cNvPr id="655" name="INCIDENZA ESOFAGITE…"/>
              <p:cNvSpPr/>
              <p:nvPr/>
            </p:nvSpPr>
            <p:spPr>
              <a:xfrm>
                <a:off x="0" y="3964313"/>
                <a:ext cx="4613346" cy="117532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hueOff val="321133"/>
                      <a:satOff val="-12043"/>
                      <a:lumOff val="-7113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500" b="1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INCIDENZA ESOFAGITE</a:t>
                </a:r>
              </a:p>
              <a:p>
                <a:pPr defTabSz="584200">
                  <a:defRPr sz="2500" b="1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PERSISTENTE</a:t>
                </a:r>
              </a:p>
            </p:txBody>
          </p:sp>
          <p:sp>
            <p:nvSpPr>
              <p:cNvPr id="656" name="PPI 0.19…"/>
              <p:cNvSpPr/>
              <p:nvPr/>
            </p:nvSpPr>
            <p:spPr>
              <a:xfrm>
                <a:off x="5563248" y="3969043"/>
                <a:ext cx="2912661" cy="1165901"/>
              </a:xfrm>
              <a:prstGeom prst="rect">
                <a:avLst/>
              </a:prstGeom>
              <a:solidFill>
                <a:srgbClr val="00CA2C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500" b="1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PPI 0.19</a:t>
                </a:r>
              </a:p>
              <a:p>
                <a:pPr defTabSz="584200">
                  <a:defRPr sz="25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r>
                  <a:t>SUCRA</a:t>
                </a:r>
              </a:p>
            </p:txBody>
          </p:sp>
          <p:sp>
            <p:nvSpPr>
              <p:cNvPr id="657" name="LNF 0.38…"/>
              <p:cNvSpPr/>
              <p:nvPr/>
            </p:nvSpPr>
            <p:spPr>
              <a:xfrm>
                <a:off x="9855003" y="3968920"/>
                <a:ext cx="2912661" cy="1166108"/>
              </a:xfrm>
              <a:prstGeom prst="rect">
                <a:avLst/>
              </a:prstGeom>
              <a:solidFill>
                <a:srgbClr val="FFAD23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500" b="1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LNF 0.38</a:t>
                </a:r>
              </a:p>
              <a:p>
                <a:pPr defTabSz="584200">
                  <a:defRPr sz="25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r>
                  <a:t>SUCRA</a:t>
                </a:r>
              </a:p>
            </p:txBody>
          </p:sp>
          <p:sp>
            <p:nvSpPr>
              <p:cNvPr id="658" name="TIF 0.68…"/>
              <p:cNvSpPr/>
              <p:nvPr/>
            </p:nvSpPr>
            <p:spPr>
              <a:xfrm>
                <a:off x="14177295" y="3968920"/>
                <a:ext cx="2912661" cy="1166108"/>
              </a:xfrm>
              <a:prstGeom prst="rect">
                <a:avLst/>
              </a:prstGeom>
              <a:solidFill>
                <a:srgbClr val="FC241F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500" b="1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t>TIF 0.68</a:t>
                </a:r>
              </a:p>
              <a:p>
                <a:pPr defTabSz="584200">
                  <a:defRPr sz="25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r>
                  <a:t>SUCRA</a:t>
                </a:r>
              </a:p>
            </p:txBody>
          </p:sp>
        </p:grpSp>
        <p:sp>
          <p:nvSpPr>
            <p:cNvPr id="660" name="* DOMANDA VUOI EVITARE LA CHIRURGIA?"/>
            <p:cNvSpPr txBox="1"/>
            <p:nvPr/>
          </p:nvSpPr>
          <p:spPr>
            <a:xfrm>
              <a:off x="112314" y="5405251"/>
              <a:ext cx="6252211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lnSpc>
                  <a:spcPct val="130000"/>
                </a:lnSpc>
                <a:defRPr sz="2500" spc="-75"/>
              </a:lvl1pPr>
            </a:lstStyle>
            <a:p>
              <a:r>
                <a:t>* DOMANDA VUOI EVITARE LA CHIRURGIA?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" grpId="1" animBg="1" advAuto="0"/>
      <p:bldP spid="642" grpId="2" animBg="1" advAuto="0"/>
      <p:bldP spid="661" grpId="3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Rettangolo"/>
          <p:cNvSpPr/>
          <p:nvPr/>
        </p:nvSpPr>
        <p:spPr>
          <a:xfrm>
            <a:off x="315" y="12863429"/>
            <a:ext cx="24451440" cy="8679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64" name="G. Galloro"/>
          <p:cNvSpPr txBox="1"/>
          <p:nvPr/>
        </p:nvSpPr>
        <p:spPr>
          <a:xfrm>
            <a:off x="335827" y="13029440"/>
            <a:ext cx="18335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G. Galloro</a:t>
            </a:r>
          </a:p>
        </p:txBody>
      </p:sp>
      <p:pic>
        <p:nvPicPr>
          <p:cNvPr id="665" name="Bolla Federico trasparente.gif" descr="Bolla Federico trasparen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648" y="12922767"/>
            <a:ext cx="749147" cy="749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Logo Endo.gif" descr="Logo End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7001" y="12921939"/>
            <a:ext cx="749301" cy="750940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UOC di Chirurgia Endoscopica"/>
          <p:cNvSpPr txBox="1"/>
          <p:nvPr/>
        </p:nvSpPr>
        <p:spPr>
          <a:xfrm>
            <a:off x="16643004" y="13018010"/>
            <a:ext cx="54067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UOC di Chirurgia Endoscopica</a:t>
            </a:r>
          </a:p>
        </p:txBody>
      </p:sp>
      <p:sp>
        <p:nvSpPr>
          <p:cNvPr id="668" name="Università di Napoli Federico II - Scuola di Medicina e Chirurgia"/>
          <p:cNvSpPr txBox="1"/>
          <p:nvPr/>
        </p:nvSpPr>
        <p:spPr>
          <a:xfrm>
            <a:off x="3335158" y="13018010"/>
            <a:ext cx="1095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Università di Napoli Federico II - Scuola di Medicina e Chirurgia</a:t>
            </a:r>
          </a:p>
        </p:txBody>
      </p:sp>
      <p:grpSp>
        <p:nvGrpSpPr>
          <p:cNvPr id="673" name="Raggruppa"/>
          <p:cNvGrpSpPr/>
          <p:nvPr/>
        </p:nvGrpSpPr>
        <p:grpSpPr>
          <a:xfrm>
            <a:off x="315" y="-65100"/>
            <a:ext cx="24383370" cy="1639155"/>
            <a:chOff x="0" y="0"/>
            <a:chExt cx="24383369" cy="1639153"/>
          </a:xfrm>
        </p:grpSpPr>
        <p:sp>
          <p:nvSpPr>
            <p:cNvPr id="669" name="Rettangolo"/>
            <p:cNvSpPr/>
            <p:nvPr/>
          </p:nvSpPr>
          <p:spPr>
            <a:xfrm>
              <a:off x="0" y="42440"/>
              <a:ext cx="24383370" cy="1575722"/>
            </a:xfrm>
            <a:prstGeom prst="rect">
              <a:avLst/>
            </a:prstGeom>
            <a:gradFill flip="none" rotWithShape="1">
              <a:gsLst>
                <a:gs pos="0">
                  <a:srgbClr val="153065"/>
                </a:gs>
                <a:gs pos="100000">
                  <a:srgbClr val="15306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70" name="SPRING MEETING SICOB 2025                                                                                                                           Venezia 13 -14 maggio 2025…"/>
            <p:cNvSpPr txBox="1"/>
            <p:nvPr/>
          </p:nvSpPr>
          <p:spPr>
            <a:xfrm>
              <a:off x="142873" y="0"/>
              <a:ext cx="23962493" cy="1575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lvl="1" algn="l">
                <a:defRPr sz="2600"/>
              </a:pPr>
              <a:r>
                <a:rPr sz="2400"/>
                <a:t>SPRING MEETING SICOB 2025 </a:t>
              </a:r>
              <a:r>
                <a:rPr sz="3300"/>
                <a:t>                                                                                                                          </a:t>
              </a:r>
              <a:r>
                <a:rPr sz="2500"/>
                <a:t>Venezia 13 -14 maggio 2025</a:t>
              </a:r>
              <a:r>
                <a:rPr sz="3300"/>
                <a:t> </a:t>
              </a:r>
              <a:r>
                <a:t> </a:t>
              </a:r>
            </a:p>
            <a:p>
              <a:pPr lvl="1" algn="l">
                <a:defRPr sz="24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OBESITÁ, CHIRURGIA BARIATRICA E REFLUSSO</a:t>
              </a:r>
              <a:endParaRPr sz="2500">
                <a:solidFill>
                  <a:srgbClr val="FFA221"/>
                </a:solidFill>
              </a:endParaRPr>
            </a:p>
            <a:p>
              <a:pPr lvl="1" algn="l">
                <a:lnSpc>
                  <a:spcPct val="60000"/>
                </a:lnSpc>
                <a:defRPr sz="10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endParaRPr>
                <a:solidFill>
                  <a:srgbClr val="FFA221"/>
                </a:solidFill>
              </a:endParaRPr>
            </a:p>
            <a:p>
              <a:pPr lvl="1" algn="l">
                <a:defRPr sz="35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MBS &amp; GERD: TOOL DIAGNOSTICI E OPZIONI TERAPEUTICHE</a:t>
              </a:r>
            </a:p>
          </p:txBody>
        </p:sp>
        <p:pic>
          <p:nvPicPr>
            <p:cNvPr id="671" name="Screenshot 2025-05-02 alle 16.12.57.png" descr="Screenshot 2025-05-02 alle 16.12.5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52593" y="63433"/>
              <a:ext cx="1122554" cy="1575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2" name="Screenshot 2025-05-02 alle 16.32.41.png" descr="Screenshot 2025-05-02 alle 16.32.41.png"/>
            <p:cNvPicPr>
              <a:picLocks noChangeAspect="1"/>
            </p:cNvPicPr>
            <p:nvPr/>
          </p:nvPicPr>
          <p:blipFill>
            <a:blip r:embed="rId5"/>
            <a:srcRect l="4794" t="3531" r="11463" b="3241"/>
            <a:stretch>
              <a:fillRect/>
            </a:stretch>
          </p:blipFill>
          <p:spPr>
            <a:xfrm>
              <a:off x="4740203" y="105352"/>
              <a:ext cx="295387" cy="45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60" extrusionOk="0">
                  <a:moveTo>
                    <a:pt x="8319" y="0"/>
                  </a:moveTo>
                  <a:cubicBezTo>
                    <a:pt x="7865" y="1"/>
                    <a:pt x="7750" y="17"/>
                    <a:pt x="7626" y="133"/>
                  </a:cubicBezTo>
                  <a:cubicBezTo>
                    <a:pt x="7444" y="304"/>
                    <a:pt x="7422" y="1121"/>
                    <a:pt x="7597" y="1270"/>
                  </a:cubicBezTo>
                  <a:cubicBezTo>
                    <a:pt x="7747" y="1398"/>
                    <a:pt x="8102" y="1516"/>
                    <a:pt x="8319" y="1516"/>
                  </a:cubicBezTo>
                  <a:cubicBezTo>
                    <a:pt x="8412" y="1516"/>
                    <a:pt x="8816" y="1571"/>
                    <a:pt x="9214" y="1649"/>
                  </a:cubicBezTo>
                  <a:cubicBezTo>
                    <a:pt x="10021" y="1807"/>
                    <a:pt x="10507" y="2072"/>
                    <a:pt x="10975" y="2597"/>
                  </a:cubicBezTo>
                  <a:cubicBezTo>
                    <a:pt x="11216" y="2867"/>
                    <a:pt x="11230" y="2935"/>
                    <a:pt x="11234" y="3601"/>
                  </a:cubicBezTo>
                  <a:cubicBezTo>
                    <a:pt x="11239" y="4261"/>
                    <a:pt x="11228" y="4355"/>
                    <a:pt x="11003" y="4605"/>
                  </a:cubicBezTo>
                  <a:cubicBezTo>
                    <a:pt x="10623" y="5029"/>
                    <a:pt x="10349" y="5164"/>
                    <a:pt x="9993" y="5117"/>
                  </a:cubicBezTo>
                  <a:lnTo>
                    <a:pt x="9704" y="5079"/>
                  </a:lnTo>
                  <a:lnTo>
                    <a:pt x="10022" y="4795"/>
                  </a:lnTo>
                  <a:cubicBezTo>
                    <a:pt x="10387" y="4481"/>
                    <a:pt x="10628" y="4009"/>
                    <a:pt x="10628" y="3639"/>
                  </a:cubicBezTo>
                  <a:cubicBezTo>
                    <a:pt x="10628" y="2928"/>
                    <a:pt x="9585" y="2005"/>
                    <a:pt x="8665" y="1914"/>
                  </a:cubicBezTo>
                  <a:cubicBezTo>
                    <a:pt x="7878" y="1837"/>
                    <a:pt x="7036" y="1920"/>
                    <a:pt x="6616" y="2123"/>
                  </a:cubicBezTo>
                  <a:cubicBezTo>
                    <a:pt x="6115" y="2365"/>
                    <a:pt x="5581" y="2819"/>
                    <a:pt x="5519" y="3051"/>
                  </a:cubicBezTo>
                  <a:cubicBezTo>
                    <a:pt x="5491" y="3155"/>
                    <a:pt x="5448" y="3721"/>
                    <a:pt x="5432" y="4302"/>
                  </a:cubicBezTo>
                  <a:lnTo>
                    <a:pt x="5403" y="5344"/>
                  </a:lnTo>
                  <a:lnTo>
                    <a:pt x="5663" y="5591"/>
                  </a:lnTo>
                  <a:lnTo>
                    <a:pt x="5952" y="5818"/>
                  </a:lnTo>
                  <a:lnTo>
                    <a:pt x="5605" y="6159"/>
                  </a:lnTo>
                  <a:cubicBezTo>
                    <a:pt x="5415" y="6347"/>
                    <a:pt x="5173" y="6584"/>
                    <a:pt x="5086" y="6671"/>
                  </a:cubicBezTo>
                  <a:cubicBezTo>
                    <a:pt x="4999" y="6757"/>
                    <a:pt x="4748" y="6994"/>
                    <a:pt x="4537" y="7201"/>
                  </a:cubicBezTo>
                  <a:cubicBezTo>
                    <a:pt x="3725" y="8001"/>
                    <a:pt x="3504" y="8701"/>
                    <a:pt x="3527" y="10461"/>
                  </a:cubicBezTo>
                  <a:cubicBezTo>
                    <a:pt x="3544" y="11704"/>
                    <a:pt x="3585" y="11940"/>
                    <a:pt x="3845" y="12640"/>
                  </a:cubicBezTo>
                  <a:cubicBezTo>
                    <a:pt x="3902" y="12795"/>
                    <a:pt x="4002" y="13032"/>
                    <a:pt x="4047" y="13170"/>
                  </a:cubicBezTo>
                  <a:cubicBezTo>
                    <a:pt x="4092" y="13309"/>
                    <a:pt x="4285" y="13652"/>
                    <a:pt x="4480" y="13928"/>
                  </a:cubicBezTo>
                  <a:cubicBezTo>
                    <a:pt x="5044" y="14728"/>
                    <a:pt x="5172" y="15164"/>
                    <a:pt x="5172" y="16032"/>
                  </a:cubicBezTo>
                  <a:cubicBezTo>
                    <a:pt x="5172" y="17017"/>
                    <a:pt x="4976" y="17502"/>
                    <a:pt x="4162" y="18382"/>
                  </a:cubicBezTo>
                  <a:cubicBezTo>
                    <a:pt x="3608" y="18980"/>
                    <a:pt x="3008" y="19349"/>
                    <a:pt x="2055" y="19727"/>
                  </a:cubicBezTo>
                  <a:cubicBezTo>
                    <a:pt x="1613" y="19902"/>
                    <a:pt x="1249" y="20073"/>
                    <a:pt x="1218" y="20106"/>
                  </a:cubicBezTo>
                  <a:cubicBezTo>
                    <a:pt x="1156" y="20171"/>
                    <a:pt x="354" y="20428"/>
                    <a:pt x="208" y="20428"/>
                  </a:cubicBezTo>
                  <a:cubicBezTo>
                    <a:pt x="-71" y="20428"/>
                    <a:pt x="-68" y="21195"/>
                    <a:pt x="208" y="21376"/>
                  </a:cubicBezTo>
                  <a:cubicBezTo>
                    <a:pt x="438" y="21527"/>
                    <a:pt x="1147" y="21547"/>
                    <a:pt x="1535" y="21413"/>
                  </a:cubicBezTo>
                  <a:cubicBezTo>
                    <a:pt x="1675" y="21366"/>
                    <a:pt x="1894" y="21296"/>
                    <a:pt x="2026" y="21262"/>
                  </a:cubicBezTo>
                  <a:cubicBezTo>
                    <a:pt x="2725" y="21079"/>
                    <a:pt x="4834" y="19837"/>
                    <a:pt x="5317" y="19329"/>
                  </a:cubicBezTo>
                  <a:cubicBezTo>
                    <a:pt x="5415" y="19225"/>
                    <a:pt x="5626" y="19049"/>
                    <a:pt x="5779" y="18931"/>
                  </a:cubicBezTo>
                  <a:cubicBezTo>
                    <a:pt x="6025" y="18741"/>
                    <a:pt x="6309" y="18392"/>
                    <a:pt x="6731" y="17737"/>
                  </a:cubicBezTo>
                  <a:cubicBezTo>
                    <a:pt x="6850" y="17554"/>
                    <a:pt x="6862" y="17731"/>
                    <a:pt x="6904" y="19405"/>
                  </a:cubicBezTo>
                  <a:cubicBezTo>
                    <a:pt x="6941" y="20820"/>
                    <a:pt x="6983" y="21301"/>
                    <a:pt x="7078" y="21376"/>
                  </a:cubicBezTo>
                  <a:cubicBezTo>
                    <a:pt x="7183" y="21459"/>
                    <a:pt x="7500" y="21489"/>
                    <a:pt x="9041" y="21489"/>
                  </a:cubicBezTo>
                  <a:cubicBezTo>
                    <a:pt x="10043" y="21490"/>
                    <a:pt x="10887" y="21508"/>
                    <a:pt x="10917" y="21527"/>
                  </a:cubicBezTo>
                  <a:cubicBezTo>
                    <a:pt x="11028" y="21600"/>
                    <a:pt x="12135" y="21544"/>
                    <a:pt x="12505" y="21451"/>
                  </a:cubicBezTo>
                  <a:cubicBezTo>
                    <a:pt x="12715" y="21399"/>
                    <a:pt x="13029" y="21328"/>
                    <a:pt x="13197" y="21300"/>
                  </a:cubicBezTo>
                  <a:cubicBezTo>
                    <a:pt x="13855" y="21190"/>
                    <a:pt x="15940" y="20455"/>
                    <a:pt x="16517" y="20125"/>
                  </a:cubicBezTo>
                  <a:cubicBezTo>
                    <a:pt x="18397" y="19047"/>
                    <a:pt x="19644" y="18036"/>
                    <a:pt x="20385" y="16979"/>
                  </a:cubicBezTo>
                  <a:cubicBezTo>
                    <a:pt x="20573" y="16712"/>
                    <a:pt x="20832" y="16350"/>
                    <a:pt x="20962" y="16164"/>
                  </a:cubicBezTo>
                  <a:cubicBezTo>
                    <a:pt x="21092" y="15979"/>
                    <a:pt x="21222" y="15722"/>
                    <a:pt x="21251" y="15596"/>
                  </a:cubicBezTo>
                  <a:cubicBezTo>
                    <a:pt x="21280" y="15470"/>
                    <a:pt x="21341" y="15305"/>
                    <a:pt x="21395" y="15236"/>
                  </a:cubicBezTo>
                  <a:cubicBezTo>
                    <a:pt x="21529" y="15065"/>
                    <a:pt x="21506" y="12063"/>
                    <a:pt x="21366" y="11654"/>
                  </a:cubicBezTo>
                  <a:cubicBezTo>
                    <a:pt x="21200" y="11166"/>
                    <a:pt x="20945" y="10708"/>
                    <a:pt x="20472" y="10006"/>
                  </a:cubicBezTo>
                  <a:cubicBezTo>
                    <a:pt x="19507" y="8576"/>
                    <a:pt x="17870" y="7345"/>
                    <a:pt x="15709" y="6405"/>
                  </a:cubicBezTo>
                  <a:cubicBezTo>
                    <a:pt x="14649" y="5945"/>
                    <a:pt x="13714" y="5647"/>
                    <a:pt x="13284" y="5647"/>
                  </a:cubicBezTo>
                  <a:cubicBezTo>
                    <a:pt x="13115" y="5647"/>
                    <a:pt x="12886" y="5616"/>
                    <a:pt x="12793" y="5572"/>
                  </a:cubicBezTo>
                  <a:cubicBezTo>
                    <a:pt x="12612" y="5485"/>
                    <a:pt x="12641" y="5476"/>
                    <a:pt x="13082" y="4852"/>
                  </a:cubicBezTo>
                  <a:cubicBezTo>
                    <a:pt x="13147" y="4759"/>
                    <a:pt x="13168" y="4261"/>
                    <a:pt x="13168" y="3582"/>
                  </a:cubicBezTo>
                  <a:cubicBezTo>
                    <a:pt x="13168" y="2629"/>
                    <a:pt x="13158" y="2431"/>
                    <a:pt x="12995" y="2161"/>
                  </a:cubicBezTo>
                  <a:cubicBezTo>
                    <a:pt x="12719" y="1701"/>
                    <a:pt x="12138" y="1172"/>
                    <a:pt x="11725" y="986"/>
                  </a:cubicBezTo>
                  <a:cubicBezTo>
                    <a:pt x="11527" y="896"/>
                    <a:pt x="11151" y="709"/>
                    <a:pt x="10888" y="588"/>
                  </a:cubicBezTo>
                  <a:cubicBezTo>
                    <a:pt x="10037" y="198"/>
                    <a:pt x="9138" y="0"/>
                    <a:pt x="8319" y="0"/>
                  </a:cubicBezTo>
                  <a:close/>
                  <a:moveTo>
                    <a:pt x="9127" y="6747"/>
                  </a:moveTo>
                  <a:lnTo>
                    <a:pt x="9445" y="6860"/>
                  </a:lnTo>
                  <a:cubicBezTo>
                    <a:pt x="9642" y="6926"/>
                    <a:pt x="10138" y="6984"/>
                    <a:pt x="10744" y="7012"/>
                  </a:cubicBezTo>
                  <a:cubicBezTo>
                    <a:pt x="11281" y="7037"/>
                    <a:pt x="11786" y="7079"/>
                    <a:pt x="11869" y="7107"/>
                  </a:cubicBezTo>
                  <a:cubicBezTo>
                    <a:pt x="11953" y="7134"/>
                    <a:pt x="12210" y="7199"/>
                    <a:pt x="12447" y="7258"/>
                  </a:cubicBezTo>
                  <a:cubicBezTo>
                    <a:pt x="12684" y="7317"/>
                    <a:pt x="13000" y="7400"/>
                    <a:pt x="13140" y="7448"/>
                  </a:cubicBezTo>
                  <a:cubicBezTo>
                    <a:pt x="13279" y="7496"/>
                    <a:pt x="13457" y="7542"/>
                    <a:pt x="13544" y="7542"/>
                  </a:cubicBezTo>
                  <a:cubicBezTo>
                    <a:pt x="13875" y="7542"/>
                    <a:pt x="14940" y="8001"/>
                    <a:pt x="15853" y="8547"/>
                  </a:cubicBezTo>
                  <a:cubicBezTo>
                    <a:pt x="16502" y="8934"/>
                    <a:pt x="17461" y="9759"/>
                    <a:pt x="17787" y="10214"/>
                  </a:cubicBezTo>
                  <a:cubicBezTo>
                    <a:pt x="18820" y="11654"/>
                    <a:pt x="18887" y="11865"/>
                    <a:pt x="18942" y="13265"/>
                  </a:cubicBezTo>
                  <a:cubicBezTo>
                    <a:pt x="18987" y="14419"/>
                    <a:pt x="18809" y="15159"/>
                    <a:pt x="18335" y="15861"/>
                  </a:cubicBezTo>
                  <a:cubicBezTo>
                    <a:pt x="17778" y="16688"/>
                    <a:pt x="17417" y="17159"/>
                    <a:pt x="17181" y="17358"/>
                  </a:cubicBezTo>
                  <a:cubicBezTo>
                    <a:pt x="17029" y="17486"/>
                    <a:pt x="16793" y="17692"/>
                    <a:pt x="16661" y="17813"/>
                  </a:cubicBezTo>
                  <a:cubicBezTo>
                    <a:pt x="16033" y="18392"/>
                    <a:pt x="14055" y="19317"/>
                    <a:pt x="13168" y="19443"/>
                  </a:cubicBezTo>
                  <a:cubicBezTo>
                    <a:pt x="12998" y="19467"/>
                    <a:pt x="12823" y="19525"/>
                    <a:pt x="12793" y="19556"/>
                  </a:cubicBezTo>
                  <a:cubicBezTo>
                    <a:pt x="12763" y="19588"/>
                    <a:pt x="12596" y="19613"/>
                    <a:pt x="12418" y="19613"/>
                  </a:cubicBezTo>
                  <a:cubicBezTo>
                    <a:pt x="12240" y="19613"/>
                    <a:pt x="11960" y="19633"/>
                    <a:pt x="11812" y="19670"/>
                  </a:cubicBezTo>
                  <a:cubicBezTo>
                    <a:pt x="11664" y="19707"/>
                    <a:pt x="11063" y="19756"/>
                    <a:pt x="10484" y="19784"/>
                  </a:cubicBezTo>
                  <a:cubicBezTo>
                    <a:pt x="9905" y="19811"/>
                    <a:pt x="9386" y="19855"/>
                    <a:pt x="9300" y="19879"/>
                  </a:cubicBezTo>
                  <a:cubicBezTo>
                    <a:pt x="9198" y="19907"/>
                    <a:pt x="9117" y="19897"/>
                    <a:pt x="9069" y="19822"/>
                  </a:cubicBezTo>
                  <a:cubicBezTo>
                    <a:pt x="9030" y="19759"/>
                    <a:pt x="8981" y="18066"/>
                    <a:pt x="8954" y="16070"/>
                  </a:cubicBezTo>
                  <a:lnTo>
                    <a:pt x="8896" y="12450"/>
                  </a:lnTo>
                  <a:lnTo>
                    <a:pt x="9733" y="12735"/>
                  </a:lnTo>
                  <a:cubicBezTo>
                    <a:pt x="10377" y="12954"/>
                    <a:pt x="10656" y="13001"/>
                    <a:pt x="11003" y="13000"/>
                  </a:cubicBezTo>
                  <a:cubicBezTo>
                    <a:pt x="11648" y="12998"/>
                    <a:pt x="11716" y="12948"/>
                    <a:pt x="11754" y="12488"/>
                  </a:cubicBezTo>
                  <a:cubicBezTo>
                    <a:pt x="11800" y="11926"/>
                    <a:pt x="11699" y="11823"/>
                    <a:pt x="10859" y="11636"/>
                  </a:cubicBezTo>
                  <a:cubicBezTo>
                    <a:pt x="10337" y="11519"/>
                    <a:pt x="10038" y="11409"/>
                    <a:pt x="9676" y="11181"/>
                  </a:cubicBezTo>
                  <a:lnTo>
                    <a:pt x="9214" y="10878"/>
                  </a:lnTo>
                  <a:lnTo>
                    <a:pt x="9214" y="10252"/>
                  </a:lnTo>
                  <a:cubicBezTo>
                    <a:pt x="9214" y="9809"/>
                    <a:pt x="9252" y="9564"/>
                    <a:pt x="9358" y="9418"/>
                  </a:cubicBezTo>
                  <a:cubicBezTo>
                    <a:pt x="9574" y="9123"/>
                    <a:pt x="10399" y="8733"/>
                    <a:pt x="11032" y="8641"/>
                  </a:cubicBezTo>
                  <a:cubicBezTo>
                    <a:pt x="11169" y="8622"/>
                    <a:pt x="11383" y="8562"/>
                    <a:pt x="11523" y="8490"/>
                  </a:cubicBezTo>
                  <a:cubicBezTo>
                    <a:pt x="11751" y="8372"/>
                    <a:pt x="11783" y="8311"/>
                    <a:pt x="11783" y="7959"/>
                  </a:cubicBezTo>
                  <a:cubicBezTo>
                    <a:pt x="11783" y="7654"/>
                    <a:pt x="11749" y="7530"/>
                    <a:pt x="11610" y="7448"/>
                  </a:cubicBezTo>
                  <a:cubicBezTo>
                    <a:pt x="11286" y="7255"/>
                    <a:pt x="10837" y="7260"/>
                    <a:pt x="9964" y="7467"/>
                  </a:cubicBezTo>
                  <a:cubicBezTo>
                    <a:pt x="9518" y="7572"/>
                    <a:pt x="9135" y="7643"/>
                    <a:pt x="9098" y="7618"/>
                  </a:cubicBezTo>
                  <a:cubicBezTo>
                    <a:pt x="9061" y="7593"/>
                    <a:pt x="9041" y="7391"/>
                    <a:pt x="9069" y="7163"/>
                  </a:cubicBezTo>
                  <a:lnTo>
                    <a:pt x="9127" y="6747"/>
                  </a:lnTo>
                  <a:close/>
                  <a:moveTo>
                    <a:pt x="6962" y="7031"/>
                  </a:moveTo>
                  <a:lnTo>
                    <a:pt x="6933" y="10802"/>
                  </a:lnTo>
                  <a:cubicBezTo>
                    <a:pt x="6924" y="12881"/>
                    <a:pt x="6897" y="14597"/>
                    <a:pt x="6876" y="14611"/>
                  </a:cubicBezTo>
                  <a:cubicBezTo>
                    <a:pt x="6855" y="14624"/>
                    <a:pt x="6768" y="14486"/>
                    <a:pt x="6674" y="14288"/>
                  </a:cubicBezTo>
                  <a:cubicBezTo>
                    <a:pt x="6579" y="14091"/>
                    <a:pt x="6365" y="13716"/>
                    <a:pt x="6183" y="13474"/>
                  </a:cubicBezTo>
                  <a:cubicBezTo>
                    <a:pt x="5723" y="12863"/>
                    <a:pt x="5468" y="12405"/>
                    <a:pt x="5461" y="12071"/>
                  </a:cubicBezTo>
                  <a:cubicBezTo>
                    <a:pt x="5458" y="11916"/>
                    <a:pt x="5393" y="11552"/>
                    <a:pt x="5317" y="11275"/>
                  </a:cubicBezTo>
                  <a:cubicBezTo>
                    <a:pt x="5008" y="10155"/>
                    <a:pt x="5268" y="8837"/>
                    <a:pt x="5952" y="7997"/>
                  </a:cubicBezTo>
                  <a:cubicBezTo>
                    <a:pt x="6180" y="7717"/>
                    <a:pt x="6513" y="7384"/>
                    <a:pt x="6674" y="7258"/>
                  </a:cubicBezTo>
                  <a:lnTo>
                    <a:pt x="6962" y="703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674" name="TERAPIA DEL GERD NEI PZ DA CANDIDARE A MBS"/>
          <p:cNvSpPr txBox="1"/>
          <p:nvPr/>
        </p:nvSpPr>
        <p:spPr>
          <a:xfrm>
            <a:off x="189739" y="1852377"/>
            <a:ext cx="2381859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30000"/>
              </a:lnSpc>
              <a:defRPr sz="8000" spc="-239">
                <a:solidFill>
                  <a:srgbClr val="0685FF"/>
                </a:solidFill>
              </a:defRPr>
            </a:lvl1pPr>
          </a:lstStyle>
          <a:p>
            <a:r>
              <a:t>TERAPIA DEL GERD NEI PZ DA CANDIDARE A MBS</a:t>
            </a:r>
          </a:p>
        </p:txBody>
      </p:sp>
      <p:pic>
        <p:nvPicPr>
          <p:cNvPr id="675" name="Screenshot 2025-05-02 alle 17.30.11.png" descr="Screenshot 2025-05-02 alle 17.30.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159" y="3613828"/>
            <a:ext cx="7753682" cy="17123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9" name="Raggruppa"/>
          <p:cNvGrpSpPr/>
          <p:nvPr/>
        </p:nvGrpSpPr>
        <p:grpSpPr>
          <a:xfrm>
            <a:off x="1758824" y="6076977"/>
            <a:ext cx="20866352" cy="6190236"/>
            <a:chOff x="0" y="0"/>
            <a:chExt cx="20866351" cy="6190235"/>
          </a:xfrm>
        </p:grpSpPr>
        <p:sp>
          <p:nvSpPr>
            <p:cNvPr id="676" name="Rettangolo"/>
            <p:cNvSpPr/>
            <p:nvPr/>
          </p:nvSpPr>
          <p:spPr>
            <a:xfrm>
              <a:off x="0" y="0"/>
              <a:ext cx="20866352" cy="619023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677" name="Screenshot 2025-05-03 alle 12.50.07.png" descr="Screenshot 2025-05-03 alle 12.50.07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68115" y="67165"/>
              <a:ext cx="12330121" cy="9508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8" name="Screenshot 2025-05-03 alle 12.49.50.png" descr="Screenshot 2025-05-03 alle 12.49.50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21245" y="836275"/>
              <a:ext cx="3423861" cy="5172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680" name="Screenshot 2025-05-03 alle 12.48.00.png" descr="Screenshot 2025-05-03 alle 12.48.0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2282" y="9924091"/>
            <a:ext cx="10159436" cy="2082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1" name="Screenshot 2025-05-03 alle 12.47.32.png" descr="Screenshot 2025-05-03 alle 12.47.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8414" y="7623716"/>
            <a:ext cx="10177986" cy="2086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682" name="Screenshot 2025-05-03 alle 12.47.41.png" descr="Screenshot 2025-05-03 alle 12.47.4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2894" y="7634549"/>
            <a:ext cx="10172701" cy="2085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" grpId="1" animBg="1" advAuto="0"/>
      <p:bldP spid="679" grpId="2" animBg="1" advAuto="0"/>
      <p:bldP spid="680" grpId="5" animBg="1" advAuto="0"/>
      <p:bldP spid="681" grpId="3" animBg="1" advAuto="0"/>
      <p:bldP spid="682" grpId="4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Rettangolo"/>
          <p:cNvSpPr/>
          <p:nvPr/>
        </p:nvSpPr>
        <p:spPr>
          <a:xfrm>
            <a:off x="315" y="12863429"/>
            <a:ext cx="24451440" cy="8679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685" name="G. Galloro"/>
          <p:cNvSpPr txBox="1"/>
          <p:nvPr/>
        </p:nvSpPr>
        <p:spPr>
          <a:xfrm>
            <a:off x="335827" y="13029440"/>
            <a:ext cx="18335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G. Galloro</a:t>
            </a:r>
          </a:p>
        </p:txBody>
      </p:sp>
      <p:pic>
        <p:nvPicPr>
          <p:cNvPr id="686" name="Bolla Federico trasparente.gif" descr="Bolla Federico trasparen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648" y="12922767"/>
            <a:ext cx="749147" cy="749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7" name="Logo Endo.gif" descr="Logo End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7001" y="12921939"/>
            <a:ext cx="749301" cy="750940"/>
          </a:xfrm>
          <a:prstGeom prst="rect">
            <a:avLst/>
          </a:prstGeom>
          <a:ln w="12700">
            <a:miter lim="400000"/>
          </a:ln>
        </p:spPr>
      </p:pic>
      <p:sp>
        <p:nvSpPr>
          <p:cNvPr id="688" name="UOC di Chirurgia Endoscopica"/>
          <p:cNvSpPr txBox="1"/>
          <p:nvPr/>
        </p:nvSpPr>
        <p:spPr>
          <a:xfrm>
            <a:off x="16643004" y="13018010"/>
            <a:ext cx="54067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UOC di Chirurgia Endoscopica</a:t>
            </a:r>
          </a:p>
        </p:txBody>
      </p:sp>
      <p:sp>
        <p:nvSpPr>
          <p:cNvPr id="689" name="Università di Napoli Federico II - Scuola di Medicina e Chirurgia"/>
          <p:cNvSpPr txBox="1"/>
          <p:nvPr/>
        </p:nvSpPr>
        <p:spPr>
          <a:xfrm>
            <a:off x="3335158" y="13018010"/>
            <a:ext cx="1095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Università di Napoli Federico II - Scuola di Medicina e Chirurgia</a:t>
            </a:r>
          </a:p>
        </p:txBody>
      </p:sp>
      <p:grpSp>
        <p:nvGrpSpPr>
          <p:cNvPr id="694" name="Raggruppa"/>
          <p:cNvGrpSpPr/>
          <p:nvPr/>
        </p:nvGrpSpPr>
        <p:grpSpPr>
          <a:xfrm>
            <a:off x="315" y="-65100"/>
            <a:ext cx="24383370" cy="1639155"/>
            <a:chOff x="0" y="0"/>
            <a:chExt cx="24383369" cy="1639153"/>
          </a:xfrm>
        </p:grpSpPr>
        <p:sp>
          <p:nvSpPr>
            <p:cNvPr id="690" name="Rettangolo"/>
            <p:cNvSpPr/>
            <p:nvPr/>
          </p:nvSpPr>
          <p:spPr>
            <a:xfrm>
              <a:off x="0" y="42440"/>
              <a:ext cx="24383370" cy="1575722"/>
            </a:xfrm>
            <a:prstGeom prst="rect">
              <a:avLst/>
            </a:prstGeom>
            <a:gradFill flip="none" rotWithShape="1">
              <a:gsLst>
                <a:gs pos="0">
                  <a:srgbClr val="153065"/>
                </a:gs>
                <a:gs pos="100000">
                  <a:srgbClr val="15306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91" name="SPRING MEETING SICOB 2025                                                                                                                           Venezia 13 -14 maggio 2025…"/>
            <p:cNvSpPr txBox="1"/>
            <p:nvPr/>
          </p:nvSpPr>
          <p:spPr>
            <a:xfrm>
              <a:off x="142873" y="0"/>
              <a:ext cx="23962493" cy="1575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lvl="1" algn="l">
                <a:defRPr sz="2600"/>
              </a:pPr>
              <a:r>
                <a:rPr sz="2400"/>
                <a:t>SPRING MEETING SICOB 2025 </a:t>
              </a:r>
              <a:r>
                <a:rPr sz="3300"/>
                <a:t>                                                                                                                          </a:t>
              </a:r>
              <a:r>
                <a:rPr sz="2500"/>
                <a:t>Venezia 13 -14 maggio 2025</a:t>
              </a:r>
              <a:r>
                <a:rPr sz="3300"/>
                <a:t> </a:t>
              </a:r>
              <a:r>
                <a:t> </a:t>
              </a:r>
            </a:p>
            <a:p>
              <a:pPr lvl="1" algn="l">
                <a:defRPr sz="24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OBESITÁ, CHIRURGIA BARIATRICA E REFLUSSO</a:t>
              </a:r>
              <a:endParaRPr sz="2500">
                <a:solidFill>
                  <a:srgbClr val="FFA221"/>
                </a:solidFill>
              </a:endParaRPr>
            </a:p>
            <a:p>
              <a:pPr lvl="1" algn="l">
                <a:lnSpc>
                  <a:spcPct val="60000"/>
                </a:lnSpc>
                <a:defRPr sz="10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endParaRPr>
                <a:solidFill>
                  <a:srgbClr val="FFA221"/>
                </a:solidFill>
              </a:endParaRPr>
            </a:p>
            <a:p>
              <a:pPr lvl="1" algn="l">
                <a:defRPr sz="35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MBS &amp; GERD: TOOL DIAGNOSTICI E OPZIONI TERAPEUTICHE</a:t>
              </a:r>
            </a:p>
          </p:txBody>
        </p:sp>
        <p:pic>
          <p:nvPicPr>
            <p:cNvPr id="692" name="Screenshot 2025-05-02 alle 16.12.57.png" descr="Screenshot 2025-05-02 alle 16.12.5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52593" y="63433"/>
              <a:ext cx="1122554" cy="1575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3" name="Screenshot 2025-05-02 alle 16.32.41.png" descr="Screenshot 2025-05-02 alle 16.32.41.png"/>
            <p:cNvPicPr>
              <a:picLocks noChangeAspect="1"/>
            </p:cNvPicPr>
            <p:nvPr/>
          </p:nvPicPr>
          <p:blipFill>
            <a:blip r:embed="rId5"/>
            <a:srcRect l="4794" t="3531" r="11463" b="3241"/>
            <a:stretch>
              <a:fillRect/>
            </a:stretch>
          </p:blipFill>
          <p:spPr>
            <a:xfrm>
              <a:off x="4740203" y="105352"/>
              <a:ext cx="295387" cy="45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60" extrusionOk="0">
                  <a:moveTo>
                    <a:pt x="8319" y="0"/>
                  </a:moveTo>
                  <a:cubicBezTo>
                    <a:pt x="7865" y="1"/>
                    <a:pt x="7750" y="17"/>
                    <a:pt x="7626" y="133"/>
                  </a:cubicBezTo>
                  <a:cubicBezTo>
                    <a:pt x="7444" y="304"/>
                    <a:pt x="7422" y="1121"/>
                    <a:pt x="7597" y="1270"/>
                  </a:cubicBezTo>
                  <a:cubicBezTo>
                    <a:pt x="7747" y="1398"/>
                    <a:pt x="8102" y="1516"/>
                    <a:pt x="8319" y="1516"/>
                  </a:cubicBezTo>
                  <a:cubicBezTo>
                    <a:pt x="8412" y="1516"/>
                    <a:pt x="8816" y="1571"/>
                    <a:pt x="9214" y="1649"/>
                  </a:cubicBezTo>
                  <a:cubicBezTo>
                    <a:pt x="10021" y="1807"/>
                    <a:pt x="10507" y="2072"/>
                    <a:pt x="10975" y="2597"/>
                  </a:cubicBezTo>
                  <a:cubicBezTo>
                    <a:pt x="11216" y="2867"/>
                    <a:pt x="11230" y="2935"/>
                    <a:pt x="11234" y="3601"/>
                  </a:cubicBezTo>
                  <a:cubicBezTo>
                    <a:pt x="11239" y="4261"/>
                    <a:pt x="11228" y="4355"/>
                    <a:pt x="11003" y="4605"/>
                  </a:cubicBezTo>
                  <a:cubicBezTo>
                    <a:pt x="10623" y="5029"/>
                    <a:pt x="10349" y="5164"/>
                    <a:pt x="9993" y="5117"/>
                  </a:cubicBezTo>
                  <a:lnTo>
                    <a:pt x="9704" y="5079"/>
                  </a:lnTo>
                  <a:lnTo>
                    <a:pt x="10022" y="4795"/>
                  </a:lnTo>
                  <a:cubicBezTo>
                    <a:pt x="10387" y="4481"/>
                    <a:pt x="10628" y="4009"/>
                    <a:pt x="10628" y="3639"/>
                  </a:cubicBezTo>
                  <a:cubicBezTo>
                    <a:pt x="10628" y="2928"/>
                    <a:pt x="9585" y="2005"/>
                    <a:pt x="8665" y="1914"/>
                  </a:cubicBezTo>
                  <a:cubicBezTo>
                    <a:pt x="7878" y="1837"/>
                    <a:pt x="7036" y="1920"/>
                    <a:pt x="6616" y="2123"/>
                  </a:cubicBezTo>
                  <a:cubicBezTo>
                    <a:pt x="6115" y="2365"/>
                    <a:pt x="5581" y="2819"/>
                    <a:pt x="5519" y="3051"/>
                  </a:cubicBezTo>
                  <a:cubicBezTo>
                    <a:pt x="5491" y="3155"/>
                    <a:pt x="5448" y="3721"/>
                    <a:pt x="5432" y="4302"/>
                  </a:cubicBezTo>
                  <a:lnTo>
                    <a:pt x="5403" y="5344"/>
                  </a:lnTo>
                  <a:lnTo>
                    <a:pt x="5663" y="5591"/>
                  </a:lnTo>
                  <a:lnTo>
                    <a:pt x="5952" y="5818"/>
                  </a:lnTo>
                  <a:lnTo>
                    <a:pt x="5605" y="6159"/>
                  </a:lnTo>
                  <a:cubicBezTo>
                    <a:pt x="5415" y="6347"/>
                    <a:pt x="5173" y="6584"/>
                    <a:pt x="5086" y="6671"/>
                  </a:cubicBezTo>
                  <a:cubicBezTo>
                    <a:pt x="4999" y="6757"/>
                    <a:pt x="4748" y="6994"/>
                    <a:pt x="4537" y="7201"/>
                  </a:cubicBezTo>
                  <a:cubicBezTo>
                    <a:pt x="3725" y="8001"/>
                    <a:pt x="3504" y="8701"/>
                    <a:pt x="3527" y="10461"/>
                  </a:cubicBezTo>
                  <a:cubicBezTo>
                    <a:pt x="3544" y="11704"/>
                    <a:pt x="3585" y="11940"/>
                    <a:pt x="3845" y="12640"/>
                  </a:cubicBezTo>
                  <a:cubicBezTo>
                    <a:pt x="3902" y="12795"/>
                    <a:pt x="4002" y="13032"/>
                    <a:pt x="4047" y="13170"/>
                  </a:cubicBezTo>
                  <a:cubicBezTo>
                    <a:pt x="4092" y="13309"/>
                    <a:pt x="4285" y="13652"/>
                    <a:pt x="4480" y="13928"/>
                  </a:cubicBezTo>
                  <a:cubicBezTo>
                    <a:pt x="5044" y="14728"/>
                    <a:pt x="5172" y="15164"/>
                    <a:pt x="5172" y="16032"/>
                  </a:cubicBezTo>
                  <a:cubicBezTo>
                    <a:pt x="5172" y="17017"/>
                    <a:pt x="4976" y="17502"/>
                    <a:pt x="4162" y="18382"/>
                  </a:cubicBezTo>
                  <a:cubicBezTo>
                    <a:pt x="3608" y="18980"/>
                    <a:pt x="3008" y="19349"/>
                    <a:pt x="2055" y="19727"/>
                  </a:cubicBezTo>
                  <a:cubicBezTo>
                    <a:pt x="1613" y="19902"/>
                    <a:pt x="1249" y="20073"/>
                    <a:pt x="1218" y="20106"/>
                  </a:cubicBezTo>
                  <a:cubicBezTo>
                    <a:pt x="1156" y="20171"/>
                    <a:pt x="354" y="20428"/>
                    <a:pt x="208" y="20428"/>
                  </a:cubicBezTo>
                  <a:cubicBezTo>
                    <a:pt x="-71" y="20428"/>
                    <a:pt x="-68" y="21195"/>
                    <a:pt x="208" y="21376"/>
                  </a:cubicBezTo>
                  <a:cubicBezTo>
                    <a:pt x="438" y="21527"/>
                    <a:pt x="1147" y="21547"/>
                    <a:pt x="1535" y="21413"/>
                  </a:cubicBezTo>
                  <a:cubicBezTo>
                    <a:pt x="1675" y="21366"/>
                    <a:pt x="1894" y="21296"/>
                    <a:pt x="2026" y="21262"/>
                  </a:cubicBezTo>
                  <a:cubicBezTo>
                    <a:pt x="2725" y="21079"/>
                    <a:pt x="4834" y="19837"/>
                    <a:pt x="5317" y="19329"/>
                  </a:cubicBezTo>
                  <a:cubicBezTo>
                    <a:pt x="5415" y="19225"/>
                    <a:pt x="5626" y="19049"/>
                    <a:pt x="5779" y="18931"/>
                  </a:cubicBezTo>
                  <a:cubicBezTo>
                    <a:pt x="6025" y="18741"/>
                    <a:pt x="6309" y="18392"/>
                    <a:pt x="6731" y="17737"/>
                  </a:cubicBezTo>
                  <a:cubicBezTo>
                    <a:pt x="6850" y="17554"/>
                    <a:pt x="6862" y="17731"/>
                    <a:pt x="6904" y="19405"/>
                  </a:cubicBezTo>
                  <a:cubicBezTo>
                    <a:pt x="6941" y="20820"/>
                    <a:pt x="6983" y="21301"/>
                    <a:pt x="7078" y="21376"/>
                  </a:cubicBezTo>
                  <a:cubicBezTo>
                    <a:pt x="7183" y="21459"/>
                    <a:pt x="7500" y="21489"/>
                    <a:pt x="9041" y="21489"/>
                  </a:cubicBezTo>
                  <a:cubicBezTo>
                    <a:pt x="10043" y="21490"/>
                    <a:pt x="10887" y="21508"/>
                    <a:pt x="10917" y="21527"/>
                  </a:cubicBezTo>
                  <a:cubicBezTo>
                    <a:pt x="11028" y="21600"/>
                    <a:pt x="12135" y="21544"/>
                    <a:pt x="12505" y="21451"/>
                  </a:cubicBezTo>
                  <a:cubicBezTo>
                    <a:pt x="12715" y="21399"/>
                    <a:pt x="13029" y="21328"/>
                    <a:pt x="13197" y="21300"/>
                  </a:cubicBezTo>
                  <a:cubicBezTo>
                    <a:pt x="13855" y="21190"/>
                    <a:pt x="15940" y="20455"/>
                    <a:pt x="16517" y="20125"/>
                  </a:cubicBezTo>
                  <a:cubicBezTo>
                    <a:pt x="18397" y="19047"/>
                    <a:pt x="19644" y="18036"/>
                    <a:pt x="20385" y="16979"/>
                  </a:cubicBezTo>
                  <a:cubicBezTo>
                    <a:pt x="20573" y="16712"/>
                    <a:pt x="20832" y="16350"/>
                    <a:pt x="20962" y="16164"/>
                  </a:cubicBezTo>
                  <a:cubicBezTo>
                    <a:pt x="21092" y="15979"/>
                    <a:pt x="21222" y="15722"/>
                    <a:pt x="21251" y="15596"/>
                  </a:cubicBezTo>
                  <a:cubicBezTo>
                    <a:pt x="21280" y="15470"/>
                    <a:pt x="21341" y="15305"/>
                    <a:pt x="21395" y="15236"/>
                  </a:cubicBezTo>
                  <a:cubicBezTo>
                    <a:pt x="21529" y="15065"/>
                    <a:pt x="21506" y="12063"/>
                    <a:pt x="21366" y="11654"/>
                  </a:cubicBezTo>
                  <a:cubicBezTo>
                    <a:pt x="21200" y="11166"/>
                    <a:pt x="20945" y="10708"/>
                    <a:pt x="20472" y="10006"/>
                  </a:cubicBezTo>
                  <a:cubicBezTo>
                    <a:pt x="19507" y="8576"/>
                    <a:pt x="17870" y="7345"/>
                    <a:pt x="15709" y="6405"/>
                  </a:cubicBezTo>
                  <a:cubicBezTo>
                    <a:pt x="14649" y="5945"/>
                    <a:pt x="13714" y="5647"/>
                    <a:pt x="13284" y="5647"/>
                  </a:cubicBezTo>
                  <a:cubicBezTo>
                    <a:pt x="13115" y="5647"/>
                    <a:pt x="12886" y="5616"/>
                    <a:pt x="12793" y="5572"/>
                  </a:cubicBezTo>
                  <a:cubicBezTo>
                    <a:pt x="12612" y="5485"/>
                    <a:pt x="12641" y="5476"/>
                    <a:pt x="13082" y="4852"/>
                  </a:cubicBezTo>
                  <a:cubicBezTo>
                    <a:pt x="13147" y="4759"/>
                    <a:pt x="13168" y="4261"/>
                    <a:pt x="13168" y="3582"/>
                  </a:cubicBezTo>
                  <a:cubicBezTo>
                    <a:pt x="13168" y="2629"/>
                    <a:pt x="13158" y="2431"/>
                    <a:pt x="12995" y="2161"/>
                  </a:cubicBezTo>
                  <a:cubicBezTo>
                    <a:pt x="12719" y="1701"/>
                    <a:pt x="12138" y="1172"/>
                    <a:pt x="11725" y="986"/>
                  </a:cubicBezTo>
                  <a:cubicBezTo>
                    <a:pt x="11527" y="896"/>
                    <a:pt x="11151" y="709"/>
                    <a:pt x="10888" y="588"/>
                  </a:cubicBezTo>
                  <a:cubicBezTo>
                    <a:pt x="10037" y="198"/>
                    <a:pt x="9138" y="0"/>
                    <a:pt x="8319" y="0"/>
                  </a:cubicBezTo>
                  <a:close/>
                  <a:moveTo>
                    <a:pt x="9127" y="6747"/>
                  </a:moveTo>
                  <a:lnTo>
                    <a:pt x="9445" y="6860"/>
                  </a:lnTo>
                  <a:cubicBezTo>
                    <a:pt x="9642" y="6926"/>
                    <a:pt x="10138" y="6984"/>
                    <a:pt x="10744" y="7012"/>
                  </a:cubicBezTo>
                  <a:cubicBezTo>
                    <a:pt x="11281" y="7037"/>
                    <a:pt x="11786" y="7079"/>
                    <a:pt x="11869" y="7107"/>
                  </a:cubicBezTo>
                  <a:cubicBezTo>
                    <a:pt x="11953" y="7134"/>
                    <a:pt x="12210" y="7199"/>
                    <a:pt x="12447" y="7258"/>
                  </a:cubicBezTo>
                  <a:cubicBezTo>
                    <a:pt x="12684" y="7317"/>
                    <a:pt x="13000" y="7400"/>
                    <a:pt x="13140" y="7448"/>
                  </a:cubicBezTo>
                  <a:cubicBezTo>
                    <a:pt x="13279" y="7496"/>
                    <a:pt x="13457" y="7542"/>
                    <a:pt x="13544" y="7542"/>
                  </a:cubicBezTo>
                  <a:cubicBezTo>
                    <a:pt x="13875" y="7542"/>
                    <a:pt x="14940" y="8001"/>
                    <a:pt x="15853" y="8547"/>
                  </a:cubicBezTo>
                  <a:cubicBezTo>
                    <a:pt x="16502" y="8934"/>
                    <a:pt x="17461" y="9759"/>
                    <a:pt x="17787" y="10214"/>
                  </a:cubicBezTo>
                  <a:cubicBezTo>
                    <a:pt x="18820" y="11654"/>
                    <a:pt x="18887" y="11865"/>
                    <a:pt x="18942" y="13265"/>
                  </a:cubicBezTo>
                  <a:cubicBezTo>
                    <a:pt x="18987" y="14419"/>
                    <a:pt x="18809" y="15159"/>
                    <a:pt x="18335" y="15861"/>
                  </a:cubicBezTo>
                  <a:cubicBezTo>
                    <a:pt x="17778" y="16688"/>
                    <a:pt x="17417" y="17159"/>
                    <a:pt x="17181" y="17358"/>
                  </a:cubicBezTo>
                  <a:cubicBezTo>
                    <a:pt x="17029" y="17486"/>
                    <a:pt x="16793" y="17692"/>
                    <a:pt x="16661" y="17813"/>
                  </a:cubicBezTo>
                  <a:cubicBezTo>
                    <a:pt x="16033" y="18392"/>
                    <a:pt x="14055" y="19317"/>
                    <a:pt x="13168" y="19443"/>
                  </a:cubicBezTo>
                  <a:cubicBezTo>
                    <a:pt x="12998" y="19467"/>
                    <a:pt x="12823" y="19525"/>
                    <a:pt x="12793" y="19556"/>
                  </a:cubicBezTo>
                  <a:cubicBezTo>
                    <a:pt x="12763" y="19588"/>
                    <a:pt x="12596" y="19613"/>
                    <a:pt x="12418" y="19613"/>
                  </a:cubicBezTo>
                  <a:cubicBezTo>
                    <a:pt x="12240" y="19613"/>
                    <a:pt x="11960" y="19633"/>
                    <a:pt x="11812" y="19670"/>
                  </a:cubicBezTo>
                  <a:cubicBezTo>
                    <a:pt x="11664" y="19707"/>
                    <a:pt x="11063" y="19756"/>
                    <a:pt x="10484" y="19784"/>
                  </a:cubicBezTo>
                  <a:cubicBezTo>
                    <a:pt x="9905" y="19811"/>
                    <a:pt x="9386" y="19855"/>
                    <a:pt x="9300" y="19879"/>
                  </a:cubicBezTo>
                  <a:cubicBezTo>
                    <a:pt x="9198" y="19907"/>
                    <a:pt x="9117" y="19897"/>
                    <a:pt x="9069" y="19822"/>
                  </a:cubicBezTo>
                  <a:cubicBezTo>
                    <a:pt x="9030" y="19759"/>
                    <a:pt x="8981" y="18066"/>
                    <a:pt x="8954" y="16070"/>
                  </a:cubicBezTo>
                  <a:lnTo>
                    <a:pt x="8896" y="12450"/>
                  </a:lnTo>
                  <a:lnTo>
                    <a:pt x="9733" y="12735"/>
                  </a:lnTo>
                  <a:cubicBezTo>
                    <a:pt x="10377" y="12954"/>
                    <a:pt x="10656" y="13001"/>
                    <a:pt x="11003" y="13000"/>
                  </a:cubicBezTo>
                  <a:cubicBezTo>
                    <a:pt x="11648" y="12998"/>
                    <a:pt x="11716" y="12948"/>
                    <a:pt x="11754" y="12488"/>
                  </a:cubicBezTo>
                  <a:cubicBezTo>
                    <a:pt x="11800" y="11926"/>
                    <a:pt x="11699" y="11823"/>
                    <a:pt x="10859" y="11636"/>
                  </a:cubicBezTo>
                  <a:cubicBezTo>
                    <a:pt x="10337" y="11519"/>
                    <a:pt x="10038" y="11409"/>
                    <a:pt x="9676" y="11181"/>
                  </a:cubicBezTo>
                  <a:lnTo>
                    <a:pt x="9214" y="10878"/>
                  </a:lnTo>
                  <a:lnTo>
                    <a:pt x="9214" y="10252"/>
                  </a:lnTo>
                  <a:cubicBezTo>
                    <a:pt x="9214" y="9809"/>
                    <a:pt x="9252" y="9564"/>
                    <a:pt x="9358" y="9418"/>
                  </a:cubicBezTo>
                  <a:cubicBezTo>
                    <a:pt x="9574" y="9123"/>
                    <a:pt x="10399" y="8733"/>
                    <a:pt x="11032" y="8641"/>
                  </a:cubicBezTo>
                  <a:cubicBezTo>
                    <a:pt x="11169" y="8622"/>
                    <a:pt x="11383" y="8562"/>
                    <a:pt x="11523" y="8490"/>
                  </a:cubicBezTo>
                  <a:cubicBezTo>
                    <a:pt x="11751" y="8372"/>
                    <a:pt x="11783" y="8311"/>
                    <a:pt x="11783" y="7959"/>
                  </a:cubicBezTo>
                  <a:cubicBezTo>
                    <a:pt x="11783" y="7654"/>
                    <a:pt x="11749" y="7530"/>
                    <a:pt x="11610" y="7448"/>
                  </a:cubicBezTo>
                  <a:cubicBezTo>
                    <a:pt x="11286" y="7255"/>
                    <a:pt x="10837" y="7260"/>
                    <a:pt x="9964" y="7467"/>
                  </a:cubicBezTo>
                  <a:cubicBezTo>
                    <a:pt x="9518" y="7572"/>
                    <a:pt x="9135" y="7643"/>
                    <a:pt x="9098" y="7618"/>
                  </a:cubicBezTo>
                  <a:cubicBezTo>
                    <a:pt x="9061" y="7593"/>
                    <a:pt x="9041" y="7391"/>
                    <a:pt x="9069" y="7163"/>
                  </a:cubicBezTo>
                  <a:lnTo>
                    <a:pt x="9127" y="6747"/>
                  </a:lnTo>
                  <a:close/>
                  <a:moveTo>
                    <a:pt x="6962" y="7031"/>
                  </a:moveTo>
                  <a:lnTo>
                    <a:pt x="6933" y="10802"/>
                  </a:lnTo>
                  <a:cubicBezTo>
                    <a:pt x="6924" y="12881"/>
                    <a:pt x="6897" y="14597"/>
                    <a:pt x="6876" y="14611"/>
                  </a:cubicBezTo>
                  <a:cubicBezTo>
                    <a:pt x="6855" y="14624"/>
                    <a:pt x="6768" y="14486"/>
                    <a:pt x="6674" y="14288"/>
                  </a:cubicBezTo>
                  <a:cubicBezTo>
                    <a:pt x="6579" y="14091"/>
                    <a:pt x="6365" y="13716"/>
                    <a:pt x="6183" y="13474"/>
                  </a:cubicBezTo>
                  <a:cubicBezTo>
                    <a:pt x="5723" y="12863"/>
                    <a:pt x="5468" y="12405"/>
                    <a:pt x="5461" y="12071"/>
                  </a:cubicBezTo>
                  <a:cubicBezTo>
                    <a:pt x="5458" y="11916"/>
                    <a:pt x="5393" y="11552"/>
                    <a:pt x="5317" y="11275"/>
                  </a:cubicBezTo>
                  <a:cubicBezTo>
                    <a:pt x="5008" y="10155"/>
                    <a:pt x="5268" y="8837"/>
                    <a:pt x="5952" y="7997"/>
                  </a:cubicBezTo>
                  <a:cubicBezTo>
                    <a:pt x="6180" y="7717"/>
                    <a:pt x="6513" y="7384"/>
                    <a:pt x="6674" y="7258"/>
                  </a:cubicBezTo>
                  <a:lnTo>
                    <a:pt x="6962" y="703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695" name="CONCLUSIONI"/>
          <p:cNvSpPr txBox="1"/>
          <p:nvPr/>
        </p:nvSpPr>
        <p:spPr>
          <a:xfrm>
            <a:off x="189739" y="1852377"/>
            <a:ext cx="2381859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30000"/>
              </a:lnSpc>
              <a:defRPr sz="8000" spc="-239">
                <a:solidFill>
                  <a:srgbClr val="0685FF"/>
                </a:solidFill>
              </a:defRPr>
            </a:lvl1pPr>
          </a:lstStyle>
          <a:p>
            <a:r>
              <a:t>CONCLUSIONI</a:t>
            </a:r>
          </a:p>
        </p:txBody>
      </p:sp>
      <p:sp>
        <p:nvSpPr>
          <p:cNvPr id="696" name="GERD è la patologia più vista da gastroenterologi, chirurghi e MMG…"/>
          <p:cNvSpPr txBox="1"/>
          <p:nvPr/>
        </p:nvSpPr>
        <p:spPr>
          <a:xfrm>
            <a:off x="343065" y="3718984"/>
            <a:ext cx="23607089" cy="4076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marL="419100" lvl="1" indent="-355600" algn="just" defTabSz="1643062">
              <a:spcBef>
                <a:spcPts val="8400"/>
              </a:spcBef>
              <a:buSzPct val="95000"/>
              <a:buBlip>
                <a:blip r:embed="rId6"/>
              </a:buBlip>
              <a:defRPr sz="4600"/>
            </a:pPr>
            <a:r>
              <a:t> GERD è la patologia più vista da gastroenterologi, chirurghi e MMG</a:t>
            </a:r>
          </a:p>
          <a:p>
            <a:pPr marL="419100" lvl="1" indent="-355600" algn="just" defTabSz="1643062">
              <a:spcBef>
                <a:spcPts val="3000"/>
              </a:spcBef>
              <a:buSzPct val="95000"/>
              <a:buBlip>
                <a:blip r:embed="rId6"/>
              </a:buBlip>
              <a:defRPr sz="4600" spc="-183"/>
            </a:pPr>
            <a:r>
              <a:t> Ha un enorme impatto sulla gestione dei pz obesi, prima e dopo la MBS</a:t>
            </a:r>
          </a:p>
          <a:p>
            <a:pPr marL="419100" lvl="1" indent="-355600" algn="just" defTabSz="1643062">
              <a:spcBef>
                <a:spcPts val="3000"/>
              </a:spcBef>
              <a:buSzPct val="95000"/>
              <a:buBlip>
                <a:blip r:embed="rId6"/>
              </a:buBlip>
              <a:defRPr sz="4600" spc="-183"/>
            </a:pPr>
            <a:r>
              <a:t> Può incidere, e non poco, sulla scelta della strategia chirurgica</a:t>
            </a:r>
          </a:p>
          <a:p>
            <a:pPr marL="419100" lvl="1" indent="-355600" algn="just" defTabSz="1643062">
              <a:spcBef>
                <a:spcPts val="3000"/>
              </a:spcBef>
              <a:buSzPct val="95000"/>
              <a:buBlip>
                <a:blip r:embed="rId6"/>
              </a:buBlip>
              <a:defRPr sz="4600" spc="-183"/>
            </a:pPr>
            <a:r>
              <a:t> Nonostante tutto ciò, GERD post-operatorio è studiato in modo non sempre completo </a:t>
            </a:r>
          </a:p>
        </p:txBody>
      </p:sp>
      <p:grpSp>
        <p:nvGrpSpPr>
          <p:cNvPr id="718" name="Raggruppa"/>
          <p:cNvGrpSpPr/>
          <p:nvPr/>
        </p:nvGrpSpPr>
        <p:grpSpPr>
          <a:xfrm>
            <a:off x="733064" y="7860988"/>
            <a:ext cx="22917872" cy="2211590"/>
            <a:chOff x="0" y="0"/>
            <a:chExt cx="22917870" cy="2211588"/>
          </a:xfrm>
        </p:grpSpPr>
        <p:grpSp>
          <p:nvGrpSpPr>
            <p:cNvPr id="702" name="Raggruppa"/>
            <p:cNvGrpSpPr/>
            <p:nvPr/>
          </p:nvGrpSpPr>
          <p:grpSpPr>
            <a:xfrm>
              <a:off x="-1" y="1695015"/>
              <a:ext cx="22917872" cy="516574"/>
              <a:chOff x="0" y="0"/>
              <a:chExt cx="22917870" cy="516573"/>
            </a:xfrm>
          </p:grpSpPr>
          <p:sp>
            <p:nvSpPr>
              <p:cNvPr id="697" name="F Signorini  Obes Surg 2020"/>
              <p:cNvSpPr txBox="1"/>
              <p:nvPr/>
            </p:nvSpPr>
            <p:spPr>
              <a:xfrm>
                <a:off x="0" y="8573"/>
                <a:ext cx="4162235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l">
                  <a:lnSpc>
                    <a:spcPct val="130000"/>
                  </a:lnSpc>
                  <a:defRPr sz="2700" i="1" spc="-81">
                    <a:solidFill>
                      <a:srgbClr val="FFA221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i="0">
                    <a:latin typeface="+mn-lt"/>
                    <a:ea typeface="+mn-ea"/>
                    <a:cs typeface="+mn-cs"/>
                    <a:sym typeface="Helvetica Light"/>
                  </a:rPr>
                  <a:t>F Signorini </a:t>
                </a:r>
                <a:r>
                  <a:t> Obes Surg 2020</a:t>
                </a:r>
              </a:p>
            </p:txBody>
          </p:sp>
          <p:sp>
            <p:nvSpPr>
              <p:cNvPr id="698" name="OM Fisher Obes Surg 2021"/>
              <p:cNvSpPr txBox="1"/>
              <p:nvPr/>
            </p:nvSpPr>
            <p:spPr>
              <a:xfrm>
                <a:off x="4426762" y="8573"/>
                <a:ext cx="4059708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lnSpc>
                    <a:spcPct val="130000"/>
                  </a:lnSpc>
                  <a:defRPr sz="2700" i="1" spc="-81">
                    <a:solidFill>
                      <a:srgbClr val="FFA221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i="0">
                    <a:latin typeface="+mn-lt"/>
                    <a:ea typeface="+mn-ea"/>
                    <a:cs typeface="+mn-cs"/>
                    <a:sym typeface="Helvetica Light"/>
                  </a:rPr>
                  <a:t>OM Fisher</a:t>
                </a:r>
                <a:r>
                  <a:t> Obes Surg 2021</a:t>
                </a:r>
              </a:p>
            </p:txBody>
          </p:sp>
          <p:sp>
            <p:nvSpPr>
              <p:cNvPr id="699" name="R Matar Obes Surg 2021"/>
              <p:cNvSpPr txBox="1"/>
              <p:nvPr/>
            </p:nvSpPr>
            <p:spPr>
              <a:xfrm>
                <a:off x="8750996" y="8573"/>
                <a:ext cx="3699321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l">
                  <a:lnSpc>
                    <a:spcPct val="130000"/>
                  </a:lnSpc>
                  <a:defRPr sz="2700" i="1" spc="-81">
                    <a:solidFill>
                      <a:srgbClr val="FFA221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i="0">
                    <a:latin typeface="+mn-lt"/>
                    <a:ea typeface="+mn-ea"/>
                    <a:cs typeface="+mn-cs"/>
                    <a:sym typeface="Helvetica Light"/>
                  </a:rPr>
                  <a:t>R Matar</a:t>
                </a:r>
                <a:r>
                  <a:t> Obes Surg 2021</a:t>
                </a:r>
              </a:p>
            </p:txBody>
          </p:sp>
          <p:sp>
            <p:nvSpPr>
              <p:cNvPr id="700" name="PO Katz  A J Gastroenterol 2022"/>
              <p:cNvSpPr txBox="1"/>
              <p:nvPr/>
            </p:nvSpPr>
            <p:spPr>
              <a:xfrm>
                <a:off x="12714844" y="2857"/>
                <a:ext cx="4757509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l">
                  <a:lnSpc>
                    <a:spcPct val="130000"/>
                  </a:lnSpc>
                  <a:defRPr sz="2700" i="1" spc="-81">
                    <a:solidFill>
                      <a:srgbClr val="FFA221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i="0">
                    <a:latin typeface="+mn-lt"/>
                    <a:ea typeface="+mn-ea"/>
                    <a:cs typeface="+mn-cs"/>
                    <a:sym typeface="Helvetica Light"/>
                  </a:rPr>
                  <a:t>PO Katz </a:t>
                </a:r>
                <a:r>
                  <a:t> A J Gastroenterol 2022</a:t>
                </a:r>
              </a:p>
            </p:txBody>
          </p:sp>
          <p:sp>
            <p:nvSpPr>
              <p:cNvPr id="701" name="M Desai  Gastrointest Endosc 2025"/>
              <p:cNvSpPr txBox="1"/>
              <p:nvPr/>
            </p:nvSpPr>
            <p:spPr>
              <a:xfrm>
                <a:off x="17736880" y="-1"/>
                <a:ext cx="5180991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l">
                  <a:lnSpc>
                    <a:spcPct val="130000"/>
                  </a:lnSpc>
                  <a:defRPr sz="2700" i="1" spc="-81">
                    <a:solidFill>
                      <a:srgbClr val="FFA221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r>
                  <a:rPr i="0">
                    <a:latin typeface="+mn-lt"/>
                    <a:ea typeface="+mn-ea"/>
                    <a:cs typeface="+mn-cs"/>
                    <a:sym typeface="Helvetica Light"/>
                  </a:rPr>
                  <a:t>M Desai </a:t>
                </a:r>
                <a:r>
                  <a:t> Gastrointest Endosc 2025</a:t>
                </a:r>
              </a:p>
            </p:txBody>
          </p:sp>
        </p:grpSp>
        <p:grpSp>
          <p:nvGrpSpPr>
            <p:cNvPr id="705" name="Raggruppa"/>
            <p:cNvGrpSpPr/>
            <p:nvPr/>
          </p:nvGrpSpPr>
          <p:grpSpPr>
            <a:xfrm>
              <a:off x="677668" y="-1"/>
              <a:ext cx="3785196" cy="1927021"/>
              <a:chOff x="0" y="0"/>
              <a:chExt cx="3785195" cy="1927019"/>
            </a:xfrm>
          </p:grpSpPr>
          <p:sp>
            <p:nvSpPr>
              <p:cNvPr id="703" name="Ovale"/>
              <p:cNvSpPr/>
              <p:nvPr/>
            </p:nvSpPr>
            <p:spPr>
              <a:xfrm>
                <a:off x="0" y="0"/>
                <a:ext cx="3785196" cy="1471698"/>
              </a:xfrm>
              <a:prstGeom prst="ellipse">
                <a:avLst/>
              </a:prstGeom>
              <a:solidFill>
                <a:srgbClr val="C82D1D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5000">
                    <a:effectLst>
                      <a:outerShdw blurRad="38100" dist="64529" dir="2700000" rotWithShape="0">
                        <a:srgbClr val="000000">
                          <a:alpha val="48275"/>
                        </a:srgbClr>
                      </a:outerShdw>
                    </a:effectLst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endParaRPr/>
              </a:p>
            </p:txBody>
          </p:sp>
          <p:sp>
            <p:nvSpPr>
              <p:cNvPr id="704" name="CASISTICHE…"/>
              <p:cNvSpPr/>
              <p:nvPr/>
            </p:nvSpPr>
            <p:spPr>
              <a:xfrm>
                <a:off x="1843484" y="657019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500" spc="-175"/>
                </a:pPr>
                <a:r>
                  <a:t>CASISTICHE</a:t>
                </a:r>
              </a:p>
              <a:p>
                <a:pPr>
                  <a:defRPr sz="3500" spc="-175"/>
                </a:pPr>
                <a:r>
                  <a:t>PICCOLE</a:t>
                </a:r>
              </a:p>
            </p:txBody>
          </p:sp>
        </p:grpSp>
        <p:grpSp>
          <p:nvGrpSpPr>
            <p:cNvPr id="708" name="Raggruppa"/>
            <p:cNvGrpSpPr/>
            <p:nvPr/>
          </p:nvGrpSpPr>
          <p:grpSpPr>
            <a:xfrm>
              <a:off x="9566337" y="-1"/>
              <a:ext cx="3785197" cy="1927021"/>
              <a:chOff x="0" y="0"/>
              <a:chExt cx="3785195" cy="1927019"/>
            </a:xfrm>
          </p:grpSpPr>
          <p:sp>
            <p:nvSpPr>
              <p:cNvPr id="706" name="Ovale"/>
              <p:cNvSpPr/>
              <p:nvPr/>
            </p:nvSpPr>
            <p:spPr>
              <a:xfrm>
                <a:off x="0" y="0"/>
                <a:ext cx="3785196" cy="1471698"/>
              </a:xfrm>
              <a:prstGeom prst="ellipse">
                <a:avLst/>
              </a:prstGeom>
              <a:solidFill>
                <a:srgbClr val="C82D1D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5000">
                    <a:effectLst>
                      <a:outerShdw blurRad="38100" dist="64529" dir="2700000" rotWithShape="0">
                        <a:srgbClr val="000000">
                          <a:alpha val="48275"/>
                        </a:srgbClr>
                      </a:outerShdw>
                    </a:effectLst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endParaRPr/>
              </a:p>
            </p:txBody>
          </p:sp>
          <p:sp>
            <p:nvSpPr>
              <p:cNvPr id="707" name="NON…"/>
              <p:cNvSpPr/>
              <p:nvPr/>
            </p:nvSpPr>
            <p:spPr>
              <a:xfrm>
                <a:off x="1843484" y="657019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500" spc="-175"/>
                </a:pPr>
                <a:r>
                  <a:t>NON</a:t>
                </a:r>
              </a:p>
              <a:p>
                <a:pPr>
                  <a:defRPr sz="3500" spc="-175"/>
                </a:pPr>
                <a:r>
                  <a:t>RANDOMIZZATI</a:t>
                </a:r>
              </a:p>
            </p:txBody>
          </p:sp>
        </p:grpSp>
        <p:grpSp>
          <p:nvGrpSpPr>
            <p:cNvPr id="711" name="Raggruppa"/>
            <p:cNvGrpSpPr/>
            <p:nvPr/>
          </p:nvGrpSpPr>
          <p:grpSpPr>
            <a:xfrm>
              <a:off x="5122002" y="-1"/>
              <a:ext cx="3785196" cy="1927021"/>
              <a:chOff x="0" y="0"/>
              <a:chExt cx="3785195" cy="1927019"/>
            </a:xfrm>
          </p:grpSpPr>
          <p:sp>
            <p:nvSpPr>
              <p:cNvPr id="709" name="Ovale"/>
              <p:cNvSpPr/>
              <p:nvPr/>
            </p:nvSpPr>
            <p:spPr>
              <a:xfrm>
                <a:off x="0" y="0"/>
                <a:ext cx="3785196" cy="1471698"/>
              </a:xfrm>
              <a:prstGeom prst="ellipse">
                <a:avLst/>
              </a:prstGeom>
              <a:solidFill>
                <a:srgbClr val="C82D1D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5000">
                    <a:effectLst>
                      <a:outerShdw blurRad="38100" dist="64529" dir="2700000" rotWithShape="0">
                        <a:srgbClr val="000000">
                          <a:alpha val="48275"/>
                        </a:srgbClr>
                      </a:outerShdw>
                    </a:effectLst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endParaRPr/>
              </a:p>
            </p:txBody>
          </p:sp>
          <p:sp>
            <p:nvSpPr>
              <p:cNvPr id="710" name="STUDI…"/>
              <p:cNvSpPr/>
              <p:nvPr/>
            </p:nvSpPr>
            <p:spPr>
              <a:xfrm>
                <a:off x="1843484" y="657019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500" spc="-175"/>
                </a:pPr>
                <a:r>
                  <a:t>STUDI</a:t>
                </a:r>
              </a:p>
              <a:p>
                <a:pPr>
                  <a:defRPr sz="3500" spc="-175"/>
                </a:pPr>
                <a:r>
                  <a:t>MONOCENTRICI</a:t>
                </a:r>
              </a:p>
            </p:txBody>
          </p:sp>
        </p:grpSp>
        <p:grpSp>
          <p:nvGrpSpPr>
            <p:cNvPr id="714" name="Raggruppa"/>
            <p:cNvGrpSpPr/>
            <p:nvPr/>
          </p:nvGrpSpPr>
          <p:grpSpPr>
            <a:xfrm>
              <a:off x="14010672" y="-1"/>
              <a:ext cx="3785196" cy="2005850"/>
              <a:chOff x="0" y="0"/>
              <a:chExt cx="3785195" cy="2005848"/>
            </a:xfrm>
          </p:grpSpPr>
          <p:sp>
            <p:nvSpPr>
              <p:cNvPr id="712" name="Ovale"/>
              <p:cNvSpPr/>
              <p:nvPr/>
            </p:nvSpPr>
            <p:spPr>
              <a:xfrm>
                <a:off x="0" y="0"/>
                <a:ext cx="3785196" cy="1471698"/>
              </a:xfrm>
              <a:prstGeom prst="ellipse">
                <a:avLst/>
              </a:prstGeom>
              <a:solidFill>
                <a:srgbClr val="C82D1D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5000">
                    <a:effectLst>
                      <a:outerShdw blurRad="38100" dist="64529" dir="2700000" rotWithShape="0">
                        <a:srgbClr val="000000">
                          <a:alpha val="48275"/>
                        </a:srgbClr>
                      </a:outerShdw>
                    </a:effectLst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endParaRPr/>
              </a:p>
            </p:txBody>
          </p:sp>
          <p:sp>
            <p:nvSpPr>
              <p:cNvPr id="713" name="SPESSO CON…"/>
              <p:cNvSpPr/>
              <p:nvPr/>
            </p:nvSpPr>
            <p:spPr>
              <a:xfrm>
                <a:off x="1892597" y="735848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500" spc="-175"/>
                </a:pPr>
                <a:r>
                  <a:t>SPESSO CON </a:t>
                </a:r>
              </a:p>
              <a:p>
                <a:pPr>
                  <a:defRPr sz="3500" spc="-175"/>
                </a:pPr>
                <a:r>
                  <a:t>QLQ</a:t>
                </a:r>
              </a:p>
            </p:txBody>
          </p:sp>
        </p:grpSp>
        <p:grpSp>
          <p:nvGrpSpPr>
            <p:cNvPr id="717" name="Raggruppa"/>
            <p:cNvGrpSpPr/>
            <p:nvPr/>
          </p:nvGrpSpPr>
          <p:grpSpPr>
            <a:xfrm>
              <a:off x="18455007" y="-1"/>
              <a:ext cx="3785196" cy="1927021"/>
              <a:chOff x="0" y="0"/>
              <a:chExt cx="3785195" cy="1927019"/>
            </a:xfrm>
          </p:grpSpPr>
          <p:sp>
            <p:nvSpPr>
              <p:cNvPr id="715" name="Ovale"/>
              <p:cNvSpPr/>
              <p:nvPr/>
            </p:nvSpPr>
            <p:spPr>
              <a:xfrm>
                <a:off x="0" y="0"/>
                <a:ext cx="3785196" cy="1471698"/>
              </a:xfrm>
              <a:prstGeom prst="ellipse">
                <a:avLst/>
              </a:prstGeom>
              <a:solidFill>
                <a:srgbClr val="C82D1D"/>
              </a:solidFill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defTabSz="821531">
                  <a:defRPr sz="5000">
                    <a:effectLst>
                      <a:outerShdw blurRad="38100" dist="64529" dir="2700000" rotWithShape="0">
                        <a:srgbClr val="000000">
                          <a:alpha val="48275"/>
                        </a:srgbClr>
                      </a:outerShdw>
                    </a:effectLst>
                    <a:latin typeface="Helvetica Neue Light"/>
                    <a:ea typeface="Helvetica Neue Light"/>
                    <a:cs typeface="Helvetica Neue Light"/>
                    <a:sym typeface="Helvetica Neue Light"/>
                  </a:defRPr>
                </a:pPr>
                <a:endParaRPr/>
              </a:p>
            </p:txBody>
          </p:sp>
          <p:sp>
            <p:nvSpPr>
              <p:cNvPr id="716" name="POCHI CON…"/>
              <p:cNvSpPr/>
              <p:nvPr/>
            </p:nvSpPr>
            <p:spPr>
              <a:xfrm>
                <a:off x="1843484" y="657019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27000" dist="762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>
                  <a:defRPr sz="3500" spc="-175"/>
                </a:pPr>
                <a:r>
                  <a:t>POCHI CON</a:t>
                </a:r>
              </a:p>
              <a:p>
                <a:pPr>
                  <a:defRPr sz="3500" spc="-175"/>
                </a:pPr>
                <a:r>
                  <a:t>EGDS/PH/MANO</a:t>
                </a:r>
              </a:p>
            </p:txBody>
          </p:sp>
        </p:grpSp>
      </p:grpSp>
      <p:grpSp>
        <p:nvGrpSpPr>
          <p:cNvPr id="721" name="Raggruppa"/>
          <p:cNvGrpSpPr/>
          <p:nvPr/>
        </p:nvGrpSpPr>
        <p:grpSpPr>
          <a:xfrm>
            <a:off x="5419884" y="10295894"/>
            <a:ext cx="13453451" cy="1777411"/>
            <a:chOff x="0" y="0"/>
            <a:chExt cx="13453450" cy="1777409"/>
          </a:xfrm>
        </p:grpSpPr>
        <p:sp>
          <p:nvSpPr>
            <p:cNvPr id="719" name="Ovale"/>
            <p:cNvSpPr/>
            <p:nvPr/>
          </p:nvSpPr>
          <p:spPr>
            <a:xfrm>
              <a:off x="0" y="0"/>
              <a:ext cx="13453451" cy="1777410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20" name="Raggruppa"/>
            <p:cNvSpPr txBox="1"/>
            <p:nvPr/>
          </p:nvSpPr>
          <p:spPr>
            <a:xfrm>
              <a:off x="612285" y="0"/>
              <a:ext cx="12228880" cy="1670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500" spc="-175"/>
              </a:pPr>
              <a:r>
                <a:t>SERVIREBBERO</a:t>
              </a:r>
            </a:p>
            <a:p>
              <a:pPr>
                <a:defRPr sz="1100" spc="-55"/>
              </a:pPr>
              <a:endParaRPr/>
            </a:p>
            <a:p>
              <a:pPr>
                <a:defRPr sz="3500" spc="-175"/>
              </a:pPr>
              <a:r>
                <a:t>GROSSI NUMERI    STUDI RANDOMIZZATI    A LUNGO TERMINE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" grpId="1" build="p" bldLvl="5" animBg="1" advAuto="0"/>
      <p:bldP spid="718" grpId="2" animBg="1" advAuto="0"/>
      <p:bldP spid="721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ttangolo"/>
          <p:cNvSpPr/>
          <p:nvPr/>
        </p:nvSpPr>
        <p:spPr>
          <a:xfrm>
            <a:off x="315" y="12863429"/>
            <a:ext cx="24451440" cy="8679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1" name="G. Galloro"/>
          <p:cNvSpPr txBox="1"/>
          <p:nvPr/>
        </p:nvSpPr>
        <p:spPr>
          <a:xfrm>
            <a:off x="335827" y="13029440"/>
            <a:ext cx="18335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G. Galloro</a:t>
            </a:r>
          </a:p>
        </p:txBody>
      </p:sp>
      <p:pic>
        <p:nvPicPr>
          <p:cNvPr id="182" name="Bolla Federico trasparente.gif" descr="Bolla Federico trasparen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648" y="12922767"/>
            <a:ext cx="749147" cy="749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Logo Endo.gif" descr="Logo End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7001" y="12921939"/>
            <a:ext cx="749301" cy="75094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UOC di Chirurgia Endoscopica"/>
          <p:cNvSpPr txBox="1"/>
          <p:nvPr/>
        </p:nvSpPr>
        <p:spPr>
          <a:xfrm>
            <a:off x="16643004" y="13018010"/>
            <a:ext cx="54067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UOC di Chirurgia Endoscopica</a:t>
            </a:r>
          </a:p>
        </p:txBody>
      </p:sp>
      <p:sp>
        <p:nvSpPr>
          <p:cNvPr id="185" name="Università di Napoli Federico II - Scuola di Medicina e Chirurgia"/>
          <p:cNvSpPr txBox="1"/>
          <p:nvPr/>
        </p:nvSpPr>
        <p:spPr>
          <a:xfrm>
            <a:off x="3335158" y="13018010"/>
            <a:ext cx="1095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Università di Napoli Federico II - Scuola di Medicina e Chirurgia</a:t>
            </a:r>
          </a:p>
        </p:txBody>
      </p:sp>
      <p:sp>
        <p:nvSpPr>
          <p:cNvPr id="186" name="DICHIARAZIONE DI CONFLITTO DI INTERESSI"/>
          <p:cNvSpPr txBox="1"/>
          <p:nvPr/>
        </p:nvSpPr>
        <p:spPr>
          <a:xfrm>
            <a:off x="189739" y="1865077"/>
            <a:ext cx="2381859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30000"/>
              </a:lnSpc>
              <a:defRPr sz="8000" spc="-239">
                <a:solidFill>
                  <a:srgbClr val="0685FF"/>
                </a:solidFill>
              </a:defRPr>
            </a:lvl1pPr>
          </a:lstStyle>
          <a:p>
            <a:r>
              <a:t>DICHIARAZIONE DI CONFLITTO DI INTERESSI</a:t>
            </a:r>
          </a:p>
        </p:txBody>
      </p:sp>
      <p:sp>
        <p:nvSpPr>
          <p:cNvPr id="187" name="NESSUN CONFLITTO DI INTERESSI…"/>
          <p:cNvSpPr txBox="1"/>
          <p:nvPr/>
        </p:nvSpPr>
        <p:spPr>
          <a:xfrm>
            <a:off x="1528792" y="6027632"/>
            <a:ext cx="21242087" cy="313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0000"/>
            </a:pPr>
            <a:r>
              <a:t>NESSUN CONFLITTO DI INTERESSI</a:t>
            </a:r>
          </a:p>
          <a:p>
            <a:pPr defTabSz="457200">
              <a:defRPr sz="10000"/>
            </a:pPr>
            <a:r>
              <a:t>DA DICHIARARE</a:t>
            </a:r>
          </a:p>
        </p:txBody>
      </p:sp>
      <p:grpSp>
        <p:nvGrpSpPr>
          <p:cNvPr id="192" name="Raggruppa"/>
          <p:cNvGrpSpPr/>
          <p:nvPr/>
        </p:nvGrpSpPr>
        <p:grpSpPr>
          <a:xfrm>
            <a:off x="315" y="-65100"/>
            <a:ext cx="24383370" cy="1639155"/>
            <a:chOff x="0" y="0"/>
            <a:chExt cx="24383369" cy="1639153"/>
          </a:xfrm>
        </p:grpSpPr>
        <p:sp>
          <p:nvSpPr>
            <p:cNvPr id="188" name="Rettangolo"/>
            <p:cNvSpPr/>
            <p:nvPr/>
          </p:nvSpPr>
          <p:spPr>
            <a:xfrm>
              <a:off x="0" y="42440"/>
              <a:ext cx="24383370" cy="1575722"/>
            </a:xfrm>
            <a:prstGeom prst="rect">
              <a:avLst/>
            </a:prstGeom>
            <a:gradFill flip="none" rotWithShape="1">
              <a:gsLst>
                <a:gs pos="0">
                  <a:srgbClr val="153065"/>
                </a:gs>
                <a:gs pos="100000">
                  <a:srgbClr val="15306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9" name="SPRING MEETING SICOB 2025                                                                                                                           Venezia 13 -14 maggio 2025…"/>
            <p:cNvSpPr txBox="1"/>
            <p:nvPr/>
          </p:nvSpPr>
          <p:spPr>
            <a:xfrm>
              <a:off x="142873" y="0"/>
              <a:ext cx="23962493" cy="1575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lvl="1" algn="l">
                <a:defRPr sz="2600"/>
              </a:pPr>
              <a:r>
                <a:rPr sz="2400"/>
                <a:t>SPRING MEETING SICOB 2025 </a:t>
              </a:r>
              <a:r>
                <a:rPr sz="3300"/>
                <a:t>                                                                                                                          </a:t>
              </a:r>
              <a:r>
                <a:rPr sz="2500"/>
                <a:t>Venezia 13 -14 maggio 2025</a:t>
              </a:r>
              <a:r>
                <a:rPr sz="3300"/>
                <a:t> </a:t>
              </a:r>
              <a:r>
                <a:t> </a:t>
              </a:r>
            </a:p>
            <a:p>
              <a:pPr lvl="1" algn="l">
                <a:defRPr sz="24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OBESITÁ, CHIRURGIA BARIATRICA E REFLUSSO</a:t>
              </a:r>
              <a:endParaRPr sz="2500">
                <a:solidFill>
                  <a:srgbClr val="FFA221"/>
                </a:solidFill>
              </a:endParaRPr>
            </a:p>
            <a:p>
              <a:pPr lvl="1" algn="l">
                <a:lnSpc>
                  <a:spcPct val="60000"/>
                </a:lnSpc>
                <a:defRPr sz="10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endParaRPr>
                <a:solidFill>
                  <a:srgbClr val="FFA221"/>
                </a:solidFill>
              </a:endParaRPr>
            </a:p>
            <a:p>
              <a:pPr lvl="1" algn="l">
                <a:defRPr sz="35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MBS &amp; GERD: TOOL DIAGNOSTICI E OPZIONI TERAPEUTICHE</a:t>
              </a:r>
            </a:p>
          </p:txBody>
        </p:sp>
        <p:pic>
          <p:nvPicPr>
            <p:cNvPr id="190" name="Screenshot 2025-05-02 alle 16.12.57.png" descr="Screenshot 2025-05-02 alle 16.12.5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52593" y="63433"/>
              <a:ext cx="1122554" cy="1575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1" name="Screenshot 2025-05-02 alle 16.32.41.png" descr="Screenshot 2025-05-02 alle 16.32.41.png"/>
            <p:cNvPicPr>
              <a:picLocks noChangeAspect="1"/>
            </p:cNvPicPr>
            <p:nvPr/>
          </p:nvPicPr>
          <p:blipFill>
            <a:blip r:embed="rId5"/>
            <a:srcRect l="4794" t="3531" r="11463" b="3241"/>
            <a:stretch>
              <a:fillRect/>
            </a:stretch>
          </p:blipFill>
          <p:spPr>
            <a:xfrm>
              <a:off x="4740203" y="105352"/>
              <a:ext cx="295387" cy="45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60" extrusionOk="0">
                  <a:moveTo>
                    <a:pt x="8319" y="0"/>
                  </a:moveTo>
                  <a:cubicBezTo>
                    <a:pt x="7865" y="1"/>
                    <a:pt x="7750" y="17"/>
                    <a:pt x="7626" y="133"/>
                  </a:cubicBezTo>
                  <a:cubicBezTo>
                    <a:pt x="7444" y="304"/>
                    <a:pt x="7422" y="1121"/>
                    <a:pt x="7597" y="1270"/>
                  </a:cubicBezTo>
                  <a:cubicBezTo>
                    <a:pt x="7747" y="1398"/>
                    <a:pt x="8102" y="1516"/>
                    <a:pt x="8319" y="1516"/>
                  </a:cubicBezTo>
                  <a:cubicBezTo>
                    <a:pt x="8412" y="1516"/>
                    <a:pt x="8816" y="1571"/>
                    <a:pt x="9214" y="1649"/>
                  </a:cubicBezTo>
                  <a:cubicBezTo>
                    <a:pt x="10021" y="1807"/>
                    <a:pt x="10507" y="2072"/>
                    <a:pt x="10975" y="2597"/>
                  </a:cubicBezTo>
                  <a:cubicBezTo>
                    <a:pt x="11216" y="2867"/>
                    <a:pt x="11230" y="2935"/>
                    <a:pt x="11234" y="3601"/>
                  </a:cubicBezTo>
                  <a:cubicBezTo>
                    <a:pt x="11239" y="4261"/>
                    <a:pt x="11228" y="4355"/>
                    <a:pt x="11003" y="4605"/>
                  </a:cubicBezTo>
                  <a:cubicBezTo>
                    <a:pt x="10623" y="5029"/>
                    <a:pt x="10349" y="5164"/>
                    <a:pt x="9993" y="5117"/>
                  </a:cubicBezTo>
                  <a:lnTo>
                    <a:pt x="9704" y="5079"/>
                  </a:lnTo>
                  <a:lnTo>
                    <a:pt x="10022" y="4795"/>
                  </a:lnTo>
                  <a:cubicBezTo>
                    <a:pt x="10387" y="4481"/>
                    <a:pt x="10628" y="4009"/>
                    <a:pt x="10628" y="3639"/>
                  </a:cubicBezTo>
                  <a:cubicBezTo>
                    <a:pt x="10628" y="2928"/>
                    <a:pt x="9585" y="2005"/>
                    <a:pt x="8665" y="1914"/>
                  </a:cubicBezTo>
                  <a:cubicBezTo>
                    <a:pt x="7878" y="1837"/>
                    <a:pt x="7036" y="1920"/>
                    <a:pt x="6616" y="2123"/>
                  </a:cubicBezTo>
                  <a:cubicBezTo>
                    <a:pt x="6115" y="2365"/>
                    <a:pt x="5581" y="2819"/>
                    <a:pt x="5519" y="3051"/>
                  </a:cubicBezTo>
                  <a:cubicBezTo>
                    <a:pt x="5491" y="3155"/>
                    <a:pt x="5448" y="3721"/>
                    <a:pt x="5432" y="4302"/>
                  </a:cubicBezTo>
                  <a:lnTo>
                    <a:pt x="5403" y="5344"/>
                  </a:lnTo>
                  <a:lnTo>
                    <a:pt x="5663" y="5591"/>
                  </a:lnTo>
                  <a:lnTo>
                    <a:pt x="5952" y="5818"/>
                  </a:lnTo>
                  <a:lnTo>
                    <a:pt x="5605" y="6159"/>
                  </a:lnTo>
                  <a:cubicBezTo>
                    <a:pt x="5415" y="6347"/>
                    <a:pt x="5173" y="6584"/>
                    <a:pt x="5086" y="6671"/>
                  </a:cubicBezTo>
                  <a:cubicBezTo>
                    <a:pt x="4999" y="6757"/>
                    <a:pt x="4748" y="6994"/>
                    <a:pt x="4537" y="7201"/>
                  </a:cubicBezTo>
                  <a:cubicBezTo>
                    <a:pt x="3725" y="8001"/>
                    <a:pt x="3504" y="8701"/>
                    <a:pt x="3527" y="10461"/>
                  </a:cubicBezTo>
                  <a:cubicBezTo>
                    <a:pt x="3544" y="11704"/>
                    <a:pt x="3585" y="11940"/>
                    <a:pt x="3845" y="12640"/>
                  </a:cubicBezTo>
                  <a:cubicBezTo>
                    <a:pt x="3902" y="12795"/>
                    <a:pt x="4002" y="13032"/>
                    <a:pt x="4047" y="13170"/>
                  </a:cubicBezTo>
                  <a:cubicBezTo>
                    <a:pt x="4092" y="13309"/>
                    <a:pt x="4285" y="13652"/>
                    <a:pt x="4480" y="13928"/>
                  </a:cubicBezTo>
                  <a:cubicBezTo>
                    <a:pt x="5044" y="14728"/>
                    <a:pt x="5172" y="15164"/>
                    <a:pt x="5172" y="16032"/>
                  </a:cubicBezTo>
                  <a:cubicBezTo>
                    <a:pt x="5172" y="17017"/>
                    <a:pt x="4976" y="17502"/>
                    <a:pt x="4162" y="18382"/>
                  </a:cubicBezTo>
                  <a:cubicBezTo>
                    <a:pt x="3608" y="18980"/>
                    <a:pt x="3008" y="19349"/>
                    <a:pt x="2055" y="19727"/>
                  </a:cubicBezTo>
                  <a:cubicBezTo>
                    <a:pt x="1613" y="19902"/>
                    <a:pt x="1249" y="20073"/>
                    <a:pt x="1218" y="20106"/>
                  </a:cubicBezTo>
                  <a:cubicBezTo>
                    <a:pt x="1156" y="20171"/>
                    <a:pt x="354" y="20428"/>
                    <a:pt x="208" y="20428"/>
                  </a:cubicBezTo>
                  <a:cubicBezTo>
                    <a:pt x="-71" y="20428"/>
                    <a:pt x="-68" y="21195"/>
                    <a:pt x="208" y="21376"/>
                  </a:cubicBezTo>
                  <a:cubicBezTo>
                    <a:pt x="438" y="21527"/>
                    <a:pt x="1147" y="21547"/>
                    <a:pt x="1535" y="21413"/>
                  </a:cubicBezTo>
                  <a:cubicBezTo>
                    <a:pt x="1675" y="21366"/>
                    <a:pt x="1894" y="21296"/>
                    <a:pt x="2026" y="21262"/>
                  </a:cubicBezTo>
                  <a:cubicBezTo>
                    <a:pt x="2725" y="21079"/>
                    <a:pt x="4834" y="19837"/>
                    <a:pt x="5317" y="19329"/>
                  </a:cubicBezTo>
                  <a:cubicBezTo>
                    <a:pt x="5415" y="19225"/>
                    <a:pt x="5626" y="19049"/>
                    <a:pt x="5779" y="18931"/>
                  </a:cubicBezTo>
                  <a:cubicBezTo>
                    <a:pt x="6025" y="18741"/>
                    <a:pt x="6309" y="18392"/>
                    <a:pt x="6731" y="17737"/>
                  </a:cubicBezTo>
                  <a:cubicBezTo>
                    <a:pt x="6850" y="17554"/>
                    <a:pt x="6862" y="17731"/>
                    <a:pt x="6904" y="19405"/>
                  </a:cubicBezTo>
                  <a:cubicBezTo>
                    <a:pt x="6941" y="20820"/>
                    <a:pt x="6983" y="21301"/>
                    <a:pt x="7078" y="21376"/>
                  </a:cubicBezTo>
                  <a:cubicBezTo>
                    <a:pt x="7183" y="21459"/>
                    <a:pt x="7500" y="21489"/>
                    <a:pt x="9041" y="21489"/>
                  </a:cubicBezTo>
                  <a:cubicBezTo>
                    <a:pt x="10043" y="21490"/>
                    <a:pt x="10887" y="21508"/>
                    <a:pt x="10917" y="21527"/>
                  </a:cubicBezTo>
                  <a:cubicBezTo>
                    <a:pt x="11028" y="21600"/>
                    <a:pt x="12135" y="21544"/>
                    <a:pt x="12505" y="21451"/>
                  </a:cubicBezTo>
                  <a:cubicBezTo>
                    <a:pt x="12715" y="21399"/>
                    <a:pt x="13029" y="21328"/>
                    <a:pt x="13197" y="21300"/>
                  </a:cubicBezTo>
                  <a:cubicBezTo>
                    <a:pt x="13855" y="21190"/>
                    <a:pt x="15940" y="20455"/>
                    <a:pt x="16517" y="20125"/>
                  </a:cubicBezTo>
                  <a:cubicBezTo>
                    <a:pt x="18397" y="19047"/>
                    <a:pt x="19644" y="18036"/>
                    <a:pt x="20385" y="16979"/>
                  </a:cubicBezTo>
                  <a:cubicBezTo>
                    <a:pt x="20573" y="16712"/>
                    <a:pt x="20832" y="16350"/>
                    <a:pt x="20962" y="16164"/>
                  </a:cubicBezTo>
                  <a:cubicBezTo>
                    <a:pt x="21092" y="15979"/>
                    <a:pt x="21222" y="15722"/>
                    <a:pt x="21251" y="15596"/>
                  </a:cubicBezTo>
                  <a:cubicBezTo>
                    <a:pt x="21280" y="15470"/>
                    <a:pt x="21341" y="15305"/>
                    <a:pt x="21395" y="15236"/>
                  </a:cubicBezTo>
                  <a:cubicBezTo>
                    <a:pt x="21529" y="15065"/>
                    <a:pt x="21506" y="12063"/>
                    <a:pt x="21366" y="11654"/>
                  </a:cubicBezTo>
                  <a:cubicBezTo>
                    <a:pt x="21200" y="11166"/>
                    <a:pt x="20945" y="10708"/>
                    <a:pt x="20472" y="10006"/>
                  </a:cubicBezTo>
                  <a:cubicBezTo>
                    <a:pt x="19507" y="8576"/>
                    <a:pt x="17870" y="7345"/>
                    <a:pt x="15709" y="6405"/>
                  </a:cubicBezTo>
                  <a:cubicBezTo>
                    <a:pt x="14649" y="5945"/>
                    <a:pt x="13714" y="5647"/>
                    <a:pt x="13284" y="5647"/>
                  </a:cubicBezTo>
                  <a:cubicBezTo>
                    <a:pt x="13115" y="5647"/>
                    <a:pt x="12886" y="5616"/>
                    <a:pt x="12793" y="5572"/>
                  </a:cubicBezTo>
                  <a:cubicBezTo>
                    <a:pt x="12612" y="5485"/>
                    <a:pt x="12641" y="5476"/>
                    <a:pt x="13082" y="4852"/>
                  </a:cubicBezTo>
                  <a:cubicBezTo>
                    <a:pt x="13147" y="4759"/>
                    <a:pt x="13168" y="4261"/>
                    <a:pt x="13168" y="3582"/>
                  </a:cubicBezTo>
                  <a:cubicBezTo>
                    <a:pt x="13168" y="2629"/>
                    <a:pt x="13158" y="2431"/>
                    <a:pt x="12995" y="2161"/>
                  </a:cubicBezTo>
                  <a:cubicBezTo>
                    <a:pt x="12719" y="1701"/>
                    <a:pt x="12138" y="1172"/>
                    <a:pt x="11725" y="986"/>
                  </a:cubicBezTo>
                  <a:cubicBezTo>
                    <a:pt x="11527" y="896"/>
                    <a:pt x="11151" y="709"/>
                    <a:pt x="10888" y="588"/>
                  </a:cubicBezTo>
                  <a:cubicBezTo>
                    <a:pt x="10037" y="198"/>
                    <a:pt x="9138" y="0"/>
                    <a:pt x="8319" y="0"/>
                  </a:cubicBezTo>
                  <a:close/>
                  <a:moveTo>
                    <a:pt x="9127" y="6747"/>
                  </a:moveTo>
                  <a:lnTo>
                    <a:pt x="9445" y="6860"/>
                  </a:lnTo>
                  <a:cubicBezTo>
                    <a:pt x="9642" y="6926"/>
                    <a:pt x="10138" y="6984"/>
                    <a:pt x="10744" y="7012"/>
                  </a:cubicBezTo>
                  <a:cubicBezTo>
                    <a:pt x="11281" y="7037"/>
                    <a:pt x="11786" y="7079"/>
                    <a:pt x="11869" y="7107"/>
                  </a:cubicBezTo>
                  <a:cubicBezTo>
                    <a:pt x="11953" y="7134"/>
                    <a:pt x="12210" y="7199"/>
                    <a:pt x="12447" y="7258"/>
                  </a:cubicBezTo>
                  <a:cubicBezTo>
                    <a:pt x="12684" y="7317"/>
                    <a:pt x="13000" y="7400"/>
                    <a:pt x="13140" y="7448"/>
                  </a:cubicBezTo>
                  <a:cubicBezTo>
                    <a:pt x="13279" y="7496"/>
                    <a:pt x="13457" y="7542"/>
                    <a:pt x="13544" y="7542"/>
                  </a:cubicBezTo>
                  <a:cubicBezTo>
                    <a:pt x="13875" y="7542"/>
                    <a:pt x="14940" y="8001"/>
                    <a:pt x="15853" y="8547"/>
                  </a:cubicBezTo>
                  <a:cubicBezTo>
                    <a:pt x="16502" y="8934"/>
                    <a:pt x="17461" y="9759"/>
                    <a:pt x="17787" y="10214"/>
                  </a:cubicBezTo>
                  <a:cubicBezTo>
                    <a:pt x="18820" y="11654"/>
                    <a:pt x="18887" y="11865"/>
                    <a:pt x="18942" y="13265"/>
                  </a:cubicBezTo>
                  <a:cubicBezTo>
                    <a:pt x="18987" y="14419"/>
                    <a:pt x="18809" y="15159"/>
                    <a:pt x="18335" y="15861"/>
                  </a:cubicBezTo>
                  <a:cubicBezTo>
                    <a:pt x="17778" y="16688"/>
                    <a:pt x="17417" y="17159"/>
                    <a:pt x="17181" y="17358"/>
                  </a:cubicBezTo>
                  <a:cubicBezTo>
                    <a:pt x="17029" y="17486"/>
                    <a:pt x="16793" y="17692"/>
                    <a:pt x="16661" y="17813"/>
                  </a:cubicBezTo>
                  <a:cubicBezTo>
                    <a:pt x="16033" y="18392"/>
                    <a:pt x="14055" y="19317"/>
                    <a:pt x="13168" y="19443"/>
                  </a:cubicBezTo>
                  <a:cubicBezTo>
                    <a:pt x="12998" y="19467"/>
                    <a:pt x="12823" y="19525"/>
                    <a:pt x="12793" y="19556"/>
                  </a:cubicBezTo>
                  <a:cubicBezTo>
                    <a:pt x="12763" y="19588"/>
                    <a:pt x="12596" y="19613"/>
                    <a:pt x="12418" y="19613"/>
                  </a:cubicBezTo>
                  <a:cubicBezTo>
                    <a:pt x="12240" y="19613"/>
                    <a:pt x="11960" y="19633"/>
                    <a:pt x="11812" y="19670"/>
                  </a:cubicBezTo>
                  <a:cubicBezTo>
                    <a:pt x="11664" y="19707"/>
                    <a:pt x="11063" y="19756"/>
                    <a:pt x="10484" y="19784"/>
                  </a:cubicBezTo>
                  <a:cubicBezTo>
                    <a:pt x="9905" y="19811"/>
                    <a:pt x="9386" y="19855"/>
                    <a:pt x="9300" y="19879"/>
                  </a:cubicBezTo>
                  <a:cubicBezTo>
                    <a:pt x="9198" y="19907"/>
                    <a:pt x="9117" y="19897"/>
                    <a:pt x="9069" y="19822"/>
                  </a:cubicBezTo>
                  <a:cubicBezTo>
                    <a:pt x="9030" y="19759"/>
                    <a:pt x="8981" y="18066"/>
                    <a:pt x="8954" y="16070"/>
                  </a:cubicBezTo>
                  <a:lnTo>
                    <a:pt x="8896" y="12450"/>
                  </a:lnTo>
                  <a:lnTo>
                    <a:pt x="9733" y="12735"/>
                  </a:lnTo>
                  <a:cubicBezTo>
                    <a:pt x="10377" y="12954"/>
                    <a:pt x="10656" y="13001"/>
                    <a:pt x="11003" y="13000"/>
                  </a:cubicBezTo>
                  <a:cubicBezTo>
                    <a:pt x="11648" y="12998"/>
                    <a:pt x="11716" y="12948"/>
                    <a:pt x="11754" y="12488"/>
                  </a:cubicBezTo>
                  <a:cubicBezTo>
                    <a:pt x="11800" y="11926"/>
                    <a:pt x="11699" y="11823"/>
                    <a:pt x="10859" y="11636"/>
                  </a:cubicBezTo>
                  <a:cubicBezTo>
                    <a:pt x="10337" y="11519"/>
                    <a:pt x="10038" y="11409"/>
                    <a:pt x="9676" y="11181"/>
                  </a:cubicBezTo>
                  <a:lnTo>
                    <a:pt x="9214" y="10878"/>
                  </a:lnTo>
                  <a:lnTo>
                    <a:pt x="9214" y="10252"/>
                  </a:lnTo>
                  <a:cubicBezTo>
                    <a:pt x="9214" y="9809"/>
                    <a:pt x="9252" y="9564"/>
                    <a:pt x="9358" y="9418"/>
                  </a:cubicBezTo>
                  <a:cubicBezTo>
                    <a:pt x="9574" y="9123"/>
                    <a:pt x="10399" y="8733"/>
                    <a:pt x="11032" y="8641"/>
                  </a:cubicBezTo>
                  <a:cubicBezTo>
                    <a:pt x="11169" y="8622"/>
                    <a:pt x="11383" y="8562"/>
                    <a:pt x="11523" y="8490"/>
                  </a:cubicBezTo>
                  <a:cubicBezTo>
                    <a:pt x="11751" y="8372"/>
                    <a:pt x="11783" y="8311"/>
                    <a:pt x="11783" y="7959"/>
                  </a:cubicBezTo>
                  <a:cubicBezTo>
                    <a:pt x="11783" y="7654"/>
                    <a:pt x="11749" y="7530"/>
                    <a:pt x="11610" y="7448"/>
                  </a:cubicBezTo>
                  <a:cubicBezTo>
                    <a:pt x="11286" y="7255"/>
                    <a:pt x="10837" y="7260"/>
                    <a:pt x="9964" y="7467"/>
                  </a:cubicBezTo>
                  <a:cubicBezTo>
                    <a:pt x="9518" y="7572"/>
                    <a:pt x="9135" y="7643"/>
                    <a:pt x="9098" y="7618"/>
                  </a:cubicBezTo>
                  <a:cubicBezTo>
                    <a:pt x="9061" y="7593"/>
                    <a:pt x="9041" y="7391"/>
                    <a:pt x="9069" y="7163"/>
                  </a:cubicBezTo>
                  <a:lnTo>
                    <a:pt x="9127" y="6747"/>
                  </a:lnTo>
                  <a:close/>
                  <a:moveTo>
                    <a:pt x="6962" y="7031"/>
                  </a:moveTo>
                  <a:lnTo>
                    <a:pt x="6933" y="10802"/>
                  </a:lnTo>
                  <a:cubicBezTo>
                    <a:pt x="6924" y="12881"/>
                    <a:pt x="6897" y="14597"/>
                    <a:pt x="6876" y="14611"/>
                  </a:cubicBezTo>
                  <a:cubicBezTo>
                    <a:pt x="6855" y="14624"/>
                    <a:pt x="6768" y="14486"/>
                    <a:pt x="6674" y="14288"/>
                  </a:cubicBezTo>
                  <a:cubicBezTo>
                    <a:pt x="6579" y="14091"/>
                    <a:pt x="6365" y="13716"/>
                    <a:pt x="6183" y="13474"/>
                  </a:cubicBezTo>
                  <a:cubicBezTo>
                    <a:pt x="5723" y="12863"/>
                    <a:pt x="5468" y="12405"/>
                    <a:pt x="5461" y="12071"/>
                  </a:cubicBezTo>
                  <a:cubicBezTo>
                    <a:pt x="5458" y="11916"/>
                    <a:pt x="5393" y="11552"/>
                    <a:pt x="5317" y="11275"/>
                  </a:cubicBezTo>
                  <a:cubicBezTo>
                    <a:pt x="5008" y="10155"/>
                    <a:pt x="5268" y="8837"/>
                    <a:pt x="5952" y="7997"/>
                  </a:cubicBezTo>
                  <a:cubicBezTo>
                    <a:pt x="6180" y="7717"/>
                    <a:pt x="6513" y="7384"/>
                    <a:pt x="6674" y="7258"/>
                  </a:cubicBezTo>
                  <a:lnTo>
                    <a:pt x="6962" y="703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ttangolo"/>
          <p:cNvSpPr/>
          <p:nvPr/>
        </p:nvSpPr>
        <p:spPr>
          <a:xfrm>
            <a:off x="315" y="12863429"/>
            <a:ext cx="24451440" cy="8679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5" name="G. Galloro"/>
          <p:cNvSpPr txBox="1"/>
          <p:nvPr/>
        </p:nvSpPr>
        <p:spPr>
          <a:xfrm>
            <a:off x="335827" y="13029440"/>
            <a:ext cx="18335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G. Galloro</a:t>
            </a:r>
          </a:p>
        </p:txBody>
      </p:sp>
      <p:pic>
        <p:nvPicPr>
          <p:cNvPr id="196" name="Bolla Federico trasparente.gif" descr="Bolla Federico trasparen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648" y="12922767"/>
            <a:ext cx="749147" cy="749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Logo Endo.gif" descr="Logo End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7001" y="12921939"/>
            <a:ext cx="749301" cy="75094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UOC di Chirurgia Endoscopica"/>
          <p:cNvSpPr txBox="1"/>
          <p:nvPr/>
        </p:nvSpPr>
        <p:spPr>
          <a:xfrm>
            <a:off x="16643004" y="13018010"/>
            <a:ext cx="54067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UOC di Chirurgia Endoscopica</a:t>
            </a:r>
          </a:p>
        </p:txBody>
      </p:sp>
      <p:sp>
        <p:nvSpPr>
          <p:cNvPr id="199" name="Università di Napoli Federico II - Scuola di Medicina e Chirurgia"/>
          <p:cNvSpPr txBox="1"/>
          <p:nvPr/>
        </p:nvSpPr>
        <p:spPr>
          <a:xfrm>
            <a:off x="3335158" y="13018010"/>
            <a:ext cx="1095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Università di Napoli Federico II - Scuola di Medicina e Chirurgia</a:t>
            </a:r>
          </a:p>
        </p:txBody>
      </p:sp>
      <p:grpSp>
        <p:nvGrpSpPr>
          <p:cNvPr id="204" name="Raggruppa"/>
          <p:cNvGrpSpPr/>
          <p:nvPr/>
        </p:nvGrpSpPr>
        <p:grpSpPr>
          <a:xfrm>
            <a:off x="315" y="-65100"/>
            <a:ext cx="24383370" cy="1639155"/>
            <a:chOff x="0" y="0"/>
            <a:chExt cx="24383369" cy="1639153"/>
          </a:xfrm>
        </p:grpSpPr>
        <p:sp>
          <p:nvSpPr>
            <p:cNvPr id="200" name="Rettangolo"/>
            <p:cNvSpPr/>
            <p:nvPr/>
          </p:nvSpPr>
          <p:spPr>
            <a:xfrm>
              <a:off x="0" y="42440"/>
              <a:ext cx="24383370" cy="1575722"/>
            </a:xfrm>
            <a:prstGeom prst="rect">
              <a:avLst/>
            </a:prstGeom>
            <a:gradFill flip="none" rotWithShape="1">
              <a:gsLst>
                <a:gs pos="0">
                  <a:srgbClr val="153065"/>
                </a:gs>
                <a:gs pos="100000">
                  <a:srgbClr val="15306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1" name="SPRING MEETING SICOB 2025                                                                                                                           Venezia 13 -14 maggio 2025…"/>
            <p:cNvSpPr txBox="1"/>
            <p:nvPr/>
          </p:nvSpPr>
          <p:spPr>
            <a:xfrm>
              <a:off x="142873" y="0"/>
              <a:ext cx="23962493" cy="1575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lvl="1" algn="l">
                <a:defRPr sz="2600"/>
              </a:pPr>
              <a:r>
                <a:rPr sz="2400"/>
                <a:t>SPRING MEETING SICOB 2025 </a:t>
              </a:r>
              <a:r>
                <a:rPr sz="3300"/>
                <a:t>                                                                                                                          </a:t>
              </a:r>
              <a:r>
                <a:rPr sz="2500"/>
                <a:t>Venezia 13 -14 maggio 2025</a:t>
              </a:r>
              <a:r>
                <a:rPr sz="3300"/>
                <a:t> </a:t>
              </a:r>
              <a:r>
                <a:t> </a:t>
              </a:r>
            </a:p>
            <a:p>
              <a:pPr lvl="1" algn="l">
                <a:defRPr sz="24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OBESITÁ, CHIRURGIA BARIATRICA E REFLUSSO</a:t>
              </a:r>
              <a:endParaRPr sz="2500">
                <a:solidFill>
                  <a:srgbClr val="FFA221"/>
                </a:solidFill>
              </a:endParaRPr>
            </a:p>
            <a:p>
              <a:pPr lvl="1" algn="l">
                <a:lnSpc>
                  <a:spcPct val="60000"/>
                </a:lnSpc>
                <a:defRPr sz="10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endParaRPr>
                <a:solidFill>
                  <a:srgbClr val="FFA221"/>
                </a:solidFill>
              </a:endParaRPr>
            </a:p>
            <a:p>
              <a:pPr lvl="1" algn="l">
                <a:defRPr sz="35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MBS &amp; GERD: TOOL DIAGNOSTICI E OPZIONI TERAPEUTICHE</a:t>
              </a:r>
            </a:p>
          </p:txBody>
        </p:sp>
        <p:pic>
          <p:nvPicPr>
            <p:cNvPr id="202" name="Screenshot 2025-05-02 alle 16.12.57.png" descr="Screenshot 2025-05-02 alle 16.12.5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52593" y="63433"/>
              <a:ext cx="1122554" cy="1575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Screenshot 2025-05-02 alle 16.32.41.png" descr="Screenshot 2025-05-02 alle 16.32.41.png"/>
            <p:cNvPicPr>
              <a:picLocks noChangeAspect="1"/>
            </p:cNvPicPr>
            <p:nvPr/>
          </p:nvPicPr>
          <p:blipFill>
            <a:blip r:embed="rId5"/>
            <a:srcRect l="4794" t="3531" r="11463" b="3241"/>
            <a:stretch>
              <a:fillRect/>
            </a:stretch>
          </p:blipFill>
          <p:spPr>
            <a:xfrm>
              <a:off x="4740203" y="105352"/>
              <a:ext cx="295387" cy="45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60" extrusionOk="0">
                  <a:moveTo>
                    <a:pt x="8319" y="0"/>
                  </a:moveTo>
                  <a:cubicBezTo>
                    <a:pt x="7865" y="1"/>
                    <a:pt x="7750" y="17"/>
                    <a:pt x="7626" y="133"/>
                  </a:cubicBezTo>
                  <a:cubicBezTo>
                    <a:pt x="7444" y="304"/>
                    <a:pt x="7422" y="1121"/>
                    <a:pt x="7597" y="1270"/>
                  </a:cubicBezTo>
                  <a:cubicBezTo>
                    <a:pt x="7747" y="1398"/>
                    <a:pt x="8102" y="1516"/>
                    <a:pt x="8319" y="1516"/>
                  </a:cubicBezTo>
                  <a:cubicBezTo>
                    <a:pt x="8412" y="1516"/>
                    <a:pt x="8816" y="1571"/>
                    <a:pt x="9214" y="1649"/>
                  </a:cubicBezTo>
                  <a:cubicBezTo>
                    <a:pt x="10021" y="1807"/>
                    <a:pt x="10507" y="2072"/>
                    <a:pt x="10975" y="2597"/>
                  </a:cubicBezTo>
                  <a:cubicBezTo>
                    <a:pt x="11216" y="2867"/>
                    <a:pt x="11230" y="2935"/>
                    <a:pt x="11234" y="3601"/>
                  </a:cubicBezTo>
                  <a:cubicBezTo>
                    <a:pt x="11239" y="4261"/>
                    <a:pt x="11228" y="4355"/>
                    <a:pt x="11003" y="4605"/>
                  </a:cubicBezTo>
                  <a:cubicBezTo>
                    <a:pt x="10623" y="5029"/>
                    <a:pt x="10349" y="5164"/>
                    <a:pt x="9993" y="5117"/>
                  </a:cubicBezTo>
                  <a:lnTo>
                    <a:pt x="9704" y="5079"/>
                  </a:lnTo>
                  <a:lnTo>
                    <a:pt x="10022" y="4795"/>
                  </a:lnTo>
                  <a:cubicBezTo>
                    <a:pt x="10387" y="4481"/>
                    <a:pt x="10628" y="4009"/>
                    <a:pt x="10628" y="3639"/>
                  </a:cubicBezTo>
                  <a:cubicBezTo>
                    <a:pt x="10628" y="2928"/>
                    <a:pt x="9585" y="2005"/>
                    <a:pt x="8665" y="1914"/>
                  </a:cubicBezTo>
                  <a:cubicBezTo>
                    <a:pt x="7878" y="1837"/>
                    <a:pt x="7036" y="1920"/>
                    <a:pt x="6616" y="2123"/>
                  </a:cubicBezTo>
                  <a:cubicBezTo>
                    <a:pt x="6115" y="2365"/>
                    <a:pt x="5581" y="2819"/>
                    <a:pt x="5519" y="3051"/>
                  </a:cubicBezTo>
                  <a:cubicBezTo>
                    <a:pt x="5491" y="3155"/>
                    <a:pt x="5448" y="3721"/>
                    <a:pt x="5432" y="4302"/>
                  </a:cubicBezTo>
                  <a:lnTo>
                    <a:pt x="5403" y="5344"/>
                  </a:lnTo>
                  <a:lnTo>
                    <a:pt x="5663" y="5591"/>
                  </a:lnTo>
                  <a:lnTo>
                    <a:pt x="5952" y="5818"/>
                  </a:lnTo>
                  <a:lnTo>
                    <a:pt x="5605" y="6159"/>
                  </a:lnTo>
                  <a:cubicBezTo>
                    <a:pt x="5415" y="6347"/>
                    <a:pt x="5173" y="6584"/>
                    <a:pt x="5086" y="6671"/>
                  </a:cubicBezTo>
                  <a:cubicBezTo>
                    <a:pt x="4999" y="6757"/>
                    <a:pt x="4748" y="6994"/>
                    <a:pt x="4537" y="7201"/>
                  </a:cubicBezTo>
                  <a:cubicBezTo>
                    <a:pt x="3725" y="8001"/>
                    <a:pt x="3504" y="8701"/>
                    <a:pt x="3527" y="10461"/>
                  </a:cubicBezTo>
                  <a:cubicBezTo>
                    <a:pt x="3544" y="11704"/>
                    <a:pt x="3585" y="11940"/>
                    <a:pt x="3845" y="12640"/>
                  </a:cubicBezTo>
                  <a:cubicBezTo>
                    <a:pt x="3902" y="12795"/>
                    <a:pt x="4002" y="13032"/>
                    <a:pt x="4047" y="13170"/>
                  </a:cubicBezTo>
                  <a:cubicBezTo>
                    <a:pt x="4092" y="13309"/>
                    <a:pt x="4285" y="13652"/>
                    <a:pt x="4480" y="13928"/>
                  </a:cubicBezTo>
                  <a:cubicBezTo>
                    <a:pt x="5044" y="14728"/>
                    <a:pt x="5172" y="15164"/>
                    <a:pt x="5172" y="16032"/>
                  </a:cubicBezTo>
                  <a:cubicBezTo>
                    <a:pt x="5172" y="17017"/>
                    <a:pt x="4976" y="17502"/>
                    <a:pt x="4162" y="18382"/>
                  </a:cubicBezTo>
                  <a:cubicBezTo>
                    <a:pt x="3608" y="18980"/>
                    <a:pt x="3008" y="19349"/>
                    <a:pt x="2055" y="19727"/>
                  </a:cubicBezTo>
                  <a:cubicBezTo>
                    <a:pt x="1613" y="19902"/>
                    <a:pt x="1249" y="20073"/>
                    <a:pt x="1218" y="20106"/>
                  </a:cubicBezTo>
                  <a:cubicBezTo>
                    <a:pt x="1156" y="20171"/>
                    <a:pt x="354" y="20428"/>
                    <a:pt x="208" y="20428"/>
                  </a:cubicBezTo>
                  <a:cubicBezTo>
                    <a:pt x="-71" y="20428"/>
                    <a:pt x="-68" y="21195"/>
                    <a:pt x="208" y="21376"/>
                  </a:cubicBezTo>
                  <a:cubicBezTo>
                    <a:pt x="438" y="21527"/>
                    <a:pt x="1147" y="21547"/>
                    <a:pt x="1535" y="21413"/>
                  </a:cubicBezTo>
                  <a:cubicBezTo>
                    <a:pt x="1675" y="21366"/>
                    <a:pt x="1894" y="21296"/>
                    <a:pt x="2026" y="21262"/>
                  </a:cubicBezTo>
                  <a:cubicBezTo>
                    <a:pt x="2725" y="21079"/>
                    <a:pt x="4834" y="19837"/>
                    <a:pt x="5317" y="19329"/>
                  </a:cubicBezTo>
                  <a:cubicBezTo>
                    <a:pt x="5415" y="19225"/>
                    <a:pt x="5626" y="19049"/>
                    <a:pt x="5779" y="18931"/>
                  </a:cubicBezTo>
                  <a:cubicBezTo>
                    <a:pt x="6025" y="18741"/>
                    <a:pt x="6309" y="18392"/>
                    <a:pt x="6731" y="17737"/>
                  </a:cubicBezTo>
                  <a:cubicBezTo>
                    <a:pt x="6850" y="17554"/>
                    <a:pt x="6862" y="17731"/>
                    <a:pt x="6904" y="19405"/>
                  </a:cubicBezTo>
                  <a:cubicBezTo>
                    <a:pt x="6941" y="20820"/>
                    <a:pt x="6983" y="21301"/>
                    <a:pt x="7078" y="21376"/>
                  </a:cubicBezTo>
                  <a:cubicBezTo>
                    <a:pt x="7183" y="21459"/>
                    <a:pt x="7500" y="21489"/>
                    <a:pt x="9041" y="21489"/>
                  </a:cubicBezTo>
                  <a:cubicBezTo>
                    <a:pt x="10043" y="21490"/>
                    <a:pt x="10887" y="21508"/>
                    <a:pt x="10917" y="21527"/>
                  </a:cubicBezTo>
                  <a:cubicBezTo>
                    <a:pt x="11028" y="21600"/>
                    <a:pt x="12135" y="21544"/>
                    <a:pt x="12505" y="21451"/>
                  </a:cubicBezTo>
                  <a:cubicBezTo>
                    <a:pt x="12715" y="21399"/>
                    <a:pt x="13029" y="21328"/>
                    <a:pt x="13197" y="21300"/>
                  </a:cubicBezTo>
                  <a:cubicBezTo>
                    <a:pt x="13855" y="21190"/>
                    <a:pt x="15940" y="20455"/>
                    <a:pt x="16517" y="20125"/>
                  </a:cubicBezTo>
                  <a:cubicBezTo>
                    <a:pt x="18397" y="19047"/>
                    <a:pt x="19644" y="18036"/>
                    <a:pt x="20385" y="16979"/>
                  </a:cubicBezTo>
                  <a:cubicBezTo>
                    <a:pt x="20573" y="16712"/>
                    <a:pt x="20832" y="16350"/>
                    <a:pt x="20962" y="16164"/>
                  </a:cubicBezTo>
                  <a:cubicBezTo>
                    <a:pt x="21092" y="15979"/>
                    <a:pt x="21222" y="15722"/>
                    <a:pt x="21251" y="15596"/>
                  </a:cubicBezTo>
                  <a:cubicBezTo>
                    <a:pt x="21280" y="15470"/>
                    <a:pt x="21341" y="15305"/>
                    <a:pt x="21395" y="15236"/>
                  </a:cubicBezTo>
                  <a:cubicBezTo>
                    <a:pt x="21529" y="15065"/>
                    <a:pt x="21506" y="12063"/>
                    <a:pt x="21366" y="11654"/>
                  </a:cubicBezTo>
                  <a:cubicBezTo>
                    <a:pt x="21200" y="11166"/>
                    <a:pt x="20945" y="10708"/>
                    <a:pt x="20472" y="10006"/>
                  </a:cubicBezTo>
                  <a:cubicBezTo>
                    <a:pt x="19507" y="8576"/>
                    <a:pt x="17870" y="7345"/>
                    <a:pt x="15709" y="6405"/>
                  </a:cubicBezTo>
                  <a:cubicBezTo>
                    <a:pt x="14649" y="5945"/>
                    <a:pt x="13714" y="5647"/>
                    <a:pt x="13284" y="5647"/>
                  </a:cubicBezTo>
                  <a:cubicBezTo>
                    <a:pt x="13115" y="5647"/>
                    <a:pt x="12886" y="5616"/>
                    <a:pt x="12793" y="5572"/>
                  </a:cubicBezTo>
                  <a:cubicBezTo>
                    <a:pt x="12612" y="5485"/>
                    <a:pt x="12641" y="5476"/>
                    <a:pt x="13082" y="4852"/>
                  </a:cubicBezTo>
                  <a:cubicBezTo>
                    <a:pt x="13147" y="4759"/>
                    <a:pt x="13168" y="4261"/>
                    <a:pt x="13168" y="3582"/>
                  </a:cubicBezTo>
                  <a:cubicBezTo>
                    <a:pt x="13168" y="2629"/>
                    <a:pt x="13158" y="2431"/>
                    <a:pt x="12995" y="2161"/>
                  </a:cubicBezTo>
                  <a:cubicBezTo>
                    <a:pt x="12719" y="1701"/>
                    <a:pt x="12138" y="1172"/>
                    <a:pt x="11725" y="986"/>
                  </a:cubicBezTo>
                  <a:cubicBezTo>
                    <a:pt x="11527" y="896"/>
                    <a:pt x="11151" y="709"/>
                    <a:pt x="10888" y="588"/>
                  </a:cubicBezTo>
                  <a:cubicBezTo>
                    <a:pt x="10037" y="198"/>
                    <a:pt x="9138" y="0"/>
                    <a:pt x="8319" y="0"/>
                  </a:cubicBezTo>
                  <a:close/>
                  <a:moveTo>
                    <a:pt x="9127" y="6747"/>
                  </a:moveTo>
                  <a:lnTo>
                    <a:pt x="9445" y="6860"/>
                  </a:lnTo>
                  <a:cubicBezTo>
                    <a:pt x="9642" y="6926"/>
                    <a:pt x="10138" y="6984"/>
                    <a:pt x="10744" y="7012"/>
                  </a:cubicBezTo>
                  <a:cubicBezTo>
                    <a:pt x="11281" y="7037"/>
                    <a:pt x="11786" y="7079"/>
                    <a:pt x="11869" y="7107"/>
                  </a:cubicBezTo>
                  <a:cubicBezTo>
                    <a:pt x="11953" y="7134"/>
                    <a:pt x="12210" y="7199"/>
                    <a:pt x="12447" y="7258"/>
                  </a:cubicBezTo>
                  <a:cubicBezTo>
                    <a:pt x="12684" y="7317"/>
                    <a:pt x="13000" y="7400"/>
                    <a:pt x="13140" y="7448"/>
                  </a:cubicBezTo>
                  <a:cubicBezTo>
                    <a:pt x="13279" y="7496"/>
                    <a:pt x="13457" y="7542"/>
                    <a:pt x="13544" y="7542"/>
                  </a:cubicBezTo>
                  <a:cubicBezTo>
                    <a:pt x="13875" y="7542"/>
                    <a:pt x="14940" y="8001"/>
                    <a:pt x="15853" y="8547"/>
                  </a:cubicBezTo>
                  <a:cubicBezTo>
                    <a:pt x="16502" y="8934"/>
                    <a:pt x="17461" y="9759"/>
                    <a:pt x="17787" y="10214"/>
                  </a:cubicBezTo>
                  <a:cubicBezTo>
                    <a:pt x="18820" y="11654"/>
                    <a:pt x="18887" y="11865"/>
                    <a:pt x="18942" y="13265"/>
                  </a:cubicBezTo>
                  <a:cubicBezTo>
                    <a:pt x="18987" y="14419"/>
                    <a:pt x="18809" y="15159"/>
                    <a:pt x="18335" y="15861"/>
                  </a:cubicBezTo>
                  <a:cubicBezTo>
                    <a:pt x="17778" y="16688"/>
                    <a:pt x="17417" y="17159"/>
                    <a:pt x="17181" y="17358"/>
                  </a:cubicBezTo>
                  <a:cubicBezTo>
                    <a:pt x="17029" y="17486"/>
                    <a:pt x="16793" y="17692"/>
                    <a:pt x="16661" y="17813"/>
                  </a:cubicBezTo>
                  <a:cubicBezTo>
                    <a:pt x="16033" y="18392"/>
                    <a:pt x="14055" y="19317"/>
                    <a:pt x="13168" y="19443"/>
                  </a:cubicBezTo>
                  <a:cubicBezTo>
                    <a:pt x="12998" y="19467"/>
                    <a:pt x="12823" y="19525"/>
                    <a:pt x="12793" y="19556"/>
                  </a:cubicBezTo>
                  <a:cubicBezTo>
                    <a:pt x="12763" y="19588"/>
                    <a:pt x="12596" y="19613"/>
                    <a:pt x="12418" y="19613"/>
                  </a:cubicBezTo>
                  <a:cubicBezTo>
                    <a:pt x="12240" y="19613"/>
                    <a:pt x="11960" y="19633"/>
                    <a:pt x="11812" y="19670"/>
                  </a:cubicBezTo>
                  <a:cubicBezTo>
                    <a:pt x="11664" y="19707"/>
                    <a:pt x="11063" y="19756"/>
                    <a:pt x="10484" y="19784"/>
                  </a:cubicBezTo>
                  <a:cubicBezTo>
                    <a:pt x="9905" y="19811"/>
                    <a:pt x="9386" y="19855"/>
                    <a:pt x="9300" y="19879"/>
                  </a:cubicBezTo>
                  <a:cubicBezTo>
                    <a:pt x="9198" y="19907"/>
                    <a:pt x="9117" y="19897"/>
                    <a:pt x="9069" y="19822"/>
                  </a:cubicBezTo>
                  <a:cubicBezTo>
                    <a:pt x="9030" y="19759"/>
                    <a:pt x="8981" y="18066"/>
                    <a:pt x="8954" y="16070"/>
                  </a:cubicBezTo>
                  <a:lnTo>
                    <a:pt x="8896" y="12450"/>
                  </a:lnTo>
                  <a:lnTo>
                    <a:pt x="9733" y="12735"/>
                  </a:lnTo>
                  <a:cubicBezTo>
                    <a:pt x="10377" y="12954"/>
                    <a:pt x="10656" y="13001"/>
                    <a:pt x="11003" y="13000"/>
                  </a:cubicBezTo>
                  <a:cubicBezTo>
                    <a:pt x="11648" y="12998"/>
                    <a:pt x="11716" y="12948"/>
                    <a:pt x="11754" y="12488"/>
                  </a:cubicBezTo>
                  <a:cubicBezTo>
                    <a:pt x="11800" y="11926"/>
                    <a:pt x="11699" y="11823"/>
                    <a:pt x="10859" y="11636"/>
                  </a:cubicBezTo>
                  <a:cubicBezTo>
                    <a:pt x="10337" y="11519"/>
                    <a:pt x="10038" y="11409"/>
                    <a:pt x="9676" y="11181"/>
                  </a:cubicBezTo>
                  <a:lnTo>
                    <a:pt x="9214" y="10878"/>
                  </a:lnTo>
                  <a:lnTo>
                    <a:pt x="9214" y="10252"/>
                  </a:lnTo>
                  <a:cubicBezTo>
                    <a:pt x="9214" y="9809"/>
                    <a:pt x="9252" y="9564"/>
                    <a:pt x="9358" y="9418"/>
                  </a:cubicBezTo>
                  <a:cubicBezTo>
                    <a:pt x="9574" y="9123"/>
                    <a:pt x="10399" y="8733"/>
                    <a:pt x="11032" y="8641"/>
                  </a:cubicBezTo>
                  <a:cubicBezTo>
                    <a:pt x="11169" y="8622"/>
                    <a:pt x="11383" y="8562"/>
                    <a:pt x="11523" y="8490"/>
                  </a:cubicBezTo>
                  <a:cubicBezTo>
                    <a:pt x="11751" y="8372"/>
                    <a:pt x="11783" y="8311"/>
                    <a:pt x="11783" y="7959"/>
                  </a:cubicBezTo>
                  <a:cubicBezTo>
                    <a:pt x="11783" y="7654"/>
                    <a:pt x="11749" y="7530"/>
                    <a:pt x="11610" y="7448"/>
                  </a:cubicBezTo>
                  <a:cubicBezTo>
                    <a:pt x="11286" y="7255"/>
                    <a:pt x="10837" y="7260"/>
                    <a:pt x="9964" y="7467"/>
                  </a:cubicBezTo>
                  <a:cubicBezTo>
                    <a:pt x="9518" y="7572"/>
                    <a:pt x="9135" y="7643"/>
                    <a:pt x="9098" y="7618"/>
                  </a:cubicBezTo>
                  <a:cubicBezTo>
                    <a:pt x="9061" y="7593"/>
                    <a:pt x="9041" y="7391"/>
                    <a:pt x="9069" y="7163"/>
                  </a:cubicBezTo>
                  <a:lnTo>
                    <a:pt x="9127" y="6747"/>
                  </a:lnTo>
                  <a:close/>
                  <a:moveTo>
                    <a:pt x="6962" y="7031"/>
                  </a:moveTo>
                  <a:lnTo>
                    <a:pt x="6933" y="10802"/>
                  </a:lnTo>
                  <a:cubicBezTo>
                    <a:pt x="6924" y="12881"/>
                    <a:pt x="6897" y="14597"/>
                    <a:pt x="6876" y="14611"/>
                  </a:cubicBezTo>
                  <a:cubicBezTo>
                    <a:pt x="6855" y="14624"/>
                    <a:pt x="6768" y="14486"/>
                    <a:pt x="6674" y="14288"/>
                  </a:cubicBezTo>
                  <a:cubicBezTo>
                    <a:pt x="6579" y="14091"/>
                    <a:pt x="6365" y="13716"/>
                    <a:pt x="6183" y="13474"/>
                  </a:cubicBezTo>
                  <a:cubicBezTo>
                    <a:pt x="5723" y="12863"/>
                    <a:pt x="5468" y="12405"/>
                    <a:pt x="5461" y="12071"/>
                  </a:cubicBezTo>
                  <a:cubicBezTo>
                    <a:pt x="5458" y="11916"/>
                    <a:pt x="5393" y="11552"/>
                    <a:pt x="5317" y="11275"/>
                  </a:cubicBezTo>
                  <a:cubicBezTo>
                    <a:pt x="5008" y="10155"/>
                    <a:pt x="5268" y="8837"/>
                    <a:pt x="5952" y="7997"/>
                  </a:cubicBezTo>
                  <a:cubicBezTo>
                    <a:pt x="6180" y="7717"/>
                    <a:pt x="6513" y="7384"/>
                    <a:pt x="6674" y="7258"/>
                  </a:cubicBezTo>
                  <a:lnTo>
                    <a:pt x="6962" y="703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05" name="Una definizione univoca e condivisa di GERD è difficile da trovare"/>
          <p:cNvSpPr txBox="1"/>
          <p:nvPr/>
        </p:nvSpPr>
        <p:spPr>
          <a:xfrm>
            <a:off x="181191" y="3476900"/>
            <a:ext cx="23607088" cy="990396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marL="419100" lvl="1" indent="-355600" algn="just" defTabSz="1643062">
              <a:spcBef>
                <a:spcPts val="8400"/>
              </a:spcBef>
              <a:buSzPct val="95000"/>
              <a:buBlip>
                <a:blip r:embed="rId6"/>
              </a:buBlip>
              <a:defRPr sz="4600"/>
            </a:pPr>
            <a:r>
              <a:t> Una definizione univoca e condivisa di GERD è difficile da trovare</a:t>
            </a:r>
          </a:p>
        </p:txBody>
      </p:sp>
      <p:pic>
        <p:nvPicPr>
          <p:cNvPr id="206" name="Screenshot 2025-05-02 alle 17.30.11.png" descr="Screenshot 2025-05-02 alle 17.30.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3538" y="4673826"/>
            <a:ext cx="16156924" cy="3568156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Condizione in cui il reflusso di contenuto gastrico in esofago provoca sintomi e/o complicanze…"/>
          <p:cNvSpPr txBox="1"/>
          <p:nvPr/>
        </p:nvSpPr>
        <p:spPr>
          <a:xfrm>
            <a:off x="181191" y="8561357"/>
            <a:ext cx="24021618" cy="3755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marL="419100" lvl="1" indent="-355600" algn="just" defTabSz="1643062">
              <a:spcBef>
                <a:spcPts val="3000"/>
              </a:spcBef>
              <a:buSzPct val="95000"/>
              <a:buBlip>
                <a:blip r:embed="rId6"/>
              </a:buBlip>
              <a:defRPr sz="4600" i="1" spc="-183"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  <a:r>
              <a:rPr spc="-138"/>
              <a:t>Condizione in cui il reflusso di contenuto gastrico in esofago provoca sintomi e/o complicanze </a:t>
            </a:r>
          </a:p>
          <a:p>
            <a:pPr marL="419100" lvl="1" indent="-355600" algn="just" defTabSz="1643062">
              <a:spcBef>
                <a:spcPts val="3500"/>
              </a:spcBef>
              <a:buSzPct val="95000"/>
              <a:buBlip>
                <a:blip r:embed="rId6"/>
              </a:buBlip>
              <a:defRPr sz="4600" i="1" spc="-138">
                <a:latin typeface="Helvetica"/>
                <a:ea typeface="Helvetica"/>
                <a:cs typeface="Helvetica"/>
                <a:sym typeface="Helvetica"/>
              </a:defRPr>
            </a:pPr>
            <a:r>
              <a:t> GERD è definito oggettivamente</a:t>
            </a:r>
          </a:p>
          <a:p>
            <a:pPr marL="1500187" lvl="1" indent="-1436687" algn="just" defTabSz="1643062">
              <a:spcBef>
                <a:spcPts val="1000"/>
              </a:spcBef>
              <a:defRPr sz="4600" i="1" spc="-138">
                <a:latin typeface="Helvetica"/>
                <a:ea typeface="Helvetica"/>
                <a:cs typeface="Helvetica"/>
                <a:sym typeface="Helvetica"/>
              </a:defRPr>
            </a:pPr>
            <a:r>
              <a:t>  - dalla presenza di lesioni mucose caratteristiche osservate all’endoscopia (secondo L. A.)</a:t>
            </a:r>
          </a:p>
          <a:p>
            <a:pPr marL="1500187" lvl="1" indent="-1436687" algn="just" defTabSz="1643062">
              <a:spcBef>
                <a:spcPts val="1000"/>
              </a:spcBef>
              <a:defRPr sz="4600" i="1" spc="-138">
                <a:latin typeface="Helvetica"/>
                <a:ea typeface="Helvetica"/>
                <a:cs typeface="Helvetica"/>
                <a:sym typeface="Helvetica"/>
              </a:defRPr>
            </a:pPr>
            <a:r>
              <a:t>  - da un'esposizione esofagea anomala all'acido dimostrata da uno studio funzionale esofageo</a:t>
            </a:r>
          </a:p>
        </p:txBody>
      </p:sp>
      <p:sp>
        <p:nvSpPr>
          <p:cNvPr id="208" name="DEFINIZIONE DI GERD"/>
          <p:cNvSpPr txBox="1"/>
          <p:nvPr/>
        </p:nvSpPr>
        <p:spPr>
          <a:xfrm>
            <a:off x="189739" y="1865077"/>
            <a:ext cx="2381859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30000"/>
              </a:lnSpc>
              <a:defRPr sz="8000" spc="-239">
                <a:solidFill>
                  <a:srgbClr val="0685FF"/>
                </a:solidFill>
              </a:defRPr>
            </a:lvl1pPr>
          </a:lstStyle>
          <a:p>
            <a:r>
              <a:t>DEFINIZIONE DI GERD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1" build="p" bldLvl="5" animBg="1" advAuto="0"/>
      <p:bldP spid="206" grpId="2" animBg="1" advAuto="0"/>
      <p:bldP spid="207" grpId="3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ttangolo"/>
          <p:cNvSpPr/>
          <p:nvPr/>
        </p:nvSpPr>
        <p:spPr>
          <a:xfrm>
            <a:off x="315" y="12863429"/>
            <a:ext cx="24451440" cy="8679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1" name="G. Galloro"/>
          <p:cNvSpPr txBox="1"/>
          <p:nvPr/>
        </p:nvSpPr>
        <p:spPr>
          <a:xfrm>
            <a:off x="335827" y="13029440"/>
            <a:ext cx="18335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G. Galloro</a:t>
            </a:r>
          </a:p>
        </p:txBody>
      </p:sp>
      <p:pic>
        <p:nvPicPr>
          <p:cNvPr id="212" name="Bolla Federico trasparente.gif" descr="Bolla Federico trasparen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648" y="12922767"/>
            <a:ext cx="749147" cy="749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Logo Endo.gif" descr="Logo End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7001" y="12921939"/>
            <a:ext cx="749301" cy="75094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UOC di Chirurgia Endoscopica"/>
          <p:cNvSpPr txBox="1"/>
          <p:nvPr/>
        </p:nvSpPr>
        <p:spPr>
          <a:xfrm>
            <a:off x="16643004" y="13018010"/>
            <a:ext cx="54067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UOC di Chirurgia Endoscopica</a:t>
            </a:r>
          </a:p>
        </p:txBody>
      </p:sp>
      <p:sp>
        <p:nvSpPr>
          <p:cNvPr id="215" name="Università di Napoli Federico II - Scuola di Medicina e Chirurgia"/>
          <p:cNvSpPr txBox="1"/>
          <p:nvPr/>
        </p:nvSpPr>
        <p:spPr>
          <a:xfrm>
            <a:off x="3335158" y="13018010"/>
            <a:ext cx="1095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Università di Napoli Federico II - Scuola di Medicina e Chirurgia</a:t>
            </a:r>
          </a:p>
        </p:txBody>
      </p:sp>
      <p:sp>
        <p:nvSpPr>
          <p:cNvPr id="216" name="QUALI I TOOLS DIAGNOSTICI…"/>
          <p:cNvSpPr txBox="1"/>
          <p:nvPr/>
        </p:nvSpPr>
        <p:spPr>
          <a:xfrm>
            <a:off x="1570957" y="5560122"/>
            <a:ext cx="21242087" cy="313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0000"/>
            </a:pPr>
            <a:r>
              <a:t>QUALI I TOOLS DIAGNOSTICI</a:t>
            </a:r>
          </a:p>
          <a:p>
            <a:pPr defTabSz="457200">
              <a:defRPr sz="10000"/>
            </a:pPr>
            <a:r>
              <a:t>A NOSTRA DISPOSIZIONE?</a:t>
            </a:r>
          </a:p>
        </p:txBody>
      </p:sp>
      <p:grpSp>
        <p:nvGrpSpPr>
          <p:cNvPr id="221" name="Raggruppa"/>
          <p:cNvGrpSpPr/>
          <p:nvPr/>
        </p:nvGrpSpPr>
        <p:grpSpPr>
          <a:xfrm>
            <a:off x="315" y="-65100"/>
            <a:ext cx="24383370" cy="1639155"/>
            <a:chOff x="0" y="0"/>
            <a:chExt cx="24383369" cy="1639153"/>
          </a:xfrm>
        </p:grpSpPr>
        <p:sp>
          <p:nvSpPr>
            <p:cNvPr id="217" name="Rettangolo"/>
            <p:cNvSpPr/>
            <p:nvPr/>
          </p:nvSpPr>
          <p:spPr>
            <a:xfrm>
              <a:off x="0" y="42440"/>
              <a:ext cx="24383370" cy="1575722"/>
            </a:xfrm>
            <a:prstGeom prst="rect">
              <a:avLst/>
            </a:prstGeom>
            <a:gradFill flip="none" rotWithShape="1">
              <a:gsLst>
                <a:gs pos="0">
                  <a:srgbClr val="153065"/>
                </a:gs>
                <a:gs pos="100000">
                  <a:srgbClr val="15306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8" name="SPRING MEETING SICOB 2025                                                                                                                           Venezia 13 -14 maggio 2025…"/>
            <p:cNvSpPr txBox="1"/>
            <p:nvPr/>
          </p:nvSpPr>
          <p:spPr>
            <a:xfrm>
              <a:off x="142873" y="0"/>
              <a:ext cx="23962493" cy="1575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lvl="1" algn="l">
                <a:defRPr sz="2600"/>
              </a:pPr>
              <a:r>
                <a:rPr sz="2400"/>
                <a:t>SPRING MEETING SICOB 2025 </a:t>
              </a:r>
              <a:r>
                <a:rPr sz="3300"/>
                <a:t>                                                                                                                          </a:t>
              </a:r>
              <a:r>
                <a:rPr sz="2500"/>
                <a:t>Venezia 13 -14 maggio 2025</a:t>
              </a:r>
              <a:r>
                <a:rPr sz="3300"/>
                <a:t> </a:t>
              </a:r>
              <a:r>
                <a:t> </a:t>
              </a:r>
            </a:p>
            <a:p>
              <a:pPr lvl="1" algn="l">
                <a:defRPr sz="24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OBESITÁ, CHIRURGIA BARIATRICA E REFLUSSO</a:t>
              </a:r>
              <a:endParaRPr sz="2500">
                <a:solidFill>
                  <a:srgbClr val="FFA221"/>
                </a:solidFill>
              </a:endParaRPr>
            </a:p>
            <a:p>
              <a:pPr lvl="1" algn="l">
                <a:lnSpc>
                  <a:spcPct val="60000"/>
                </a:lnSpc>
                <a:defRPr sz="10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endParaRPr>
                <a:solidFill>
                  <a:srgbClr val="FFA221"/>
                </a:solidFill>
              </a:endParaRPr>
            </a:p>
            <a:p>
              <a:pPr lvl="1" algn="l">
                <a:defRPr sz="35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MBS &amp; GERD: TOOL DIAGNOSTICI E OPZIONI TERAPEUTICHE</a:t>
              </a:r>
            </a:p>
          </p:txBody>
        </p:sp>
        <p:pic>
          <p:nvPicPr>
            <p:cNvPr id="219" name="Screenshot 2025-05-02 alle 16.12.57.png" descr="Screenshot 2025-05-02 alle 16.12.5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52593" y="63433"/>
              <a:ext cx="1122554" cy="1575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0" name="Screenshot 2025-05-02 alle 16.32.41.png" descr="Screenshot 2025-05-02 alle 16.32.41.png"/>
            <p:cNvPicPr>
              <a:picLocks noChangeAspect="1"/>
            </p:cNvPicPr>
            <p:nvPr/>
          </p:nvPicPr>
          <p:blipFill>
            <a:blip r:embed="rId5"/>
            <a:srcRect l="4794" t="3531" r="11463" b="3241"/>
            <a:stretch>
              <a:fillRect/>
            </a:stretch>
          </p:blipFill>
          <p:spPr>
            <a:xfrm>
              <a:off x="4740203" y="105352"/>
              <a:ext cx="295387" cy="45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60" extrusionOk="0">
                  <a:moveTo>
                    <a:pt x="8319" y="0"/>
                  </a:moveTo>
                  <a:cubicBezTo>
                    <a:pt x="7865" y="1"/>
                    <a:pt x="7750" y="17"/>
                    <a:pt x="7626" y="133"/>
                  </a:cubicBezTo>
                  <a:cubicBezTo>
                    <a:pt x="7444" y="304"/>
                    <a:pt x="7422" y="1121"/>
                    <a:pt x="7597" y="1270"/>
                  </a:cubicBezTo>
                  <a:cubicBezTo>
                    <a:pt x="7747" y="1398"/>
                    <a:pt x="8102" y="1516"/>
                    <a:pt x="8319" y="1516"/>
                  </a:cubicBezTo>
                  <a:cubicBezTo>
                    <a:pt x="8412" y="1516"/>
                    <a:pt x="8816" y="1571"/>
                    <a:pt x="9214" y="1649"/>
                  </a:cubicBezTo>
                  <a:cubicBezTo>
                    <a:pt x="10021" y="1807"/>
                    <a:pt x="10507" y="2072"/>
                    <a:pt x="10975" y="2597"/>
                  </a:cubicBezTo>
                  <a:cubicBezTo>
                    <a:pt x="11216" y="2867"/>
                    <a:pt x="11230" y="2935"/>
                    <a:pt x="11234" y="3601"/>
                  </a:cubicBezTo>
                  <a:cubicBezTo>
                    <a:pt x="11239" y="4261"/>
                    <a:pt x="11228" y="4355"/>
                    <a:pt x="11003" y="4605"/>
                  </a:cubicBezTo>
                  <a:cubicBezTo>
                    <a:pt x="10623" y="5029"/>
                    <a:pt x="10349" y="5164"/>
                    <a:pt x="9993" y="5117"/>
                  </a:cubicBezTo>
                  <a:lnTo>
                    <a:pt x="9704" y="5079"/>
                  </a:lnTo>
                  <a:lnTo>
                    <a:pt x="10022" y="4795"/>
                  </a:lnTo>
                  <a:cubicBezTo>
                    <a:pt x="10387" y="4481"/>
                    <a:pt x="10628" y="4009"/>
                    <a:pt x="10628" y="3639"/>
                  </a:cubicBezTo>
                  <a:cubicBezTo>
                    <a:pt x="10628" y="2928"/>
                    <a:pt x="9585" y="2005"/>
                    <a:pt x="8665" y="1914"/>
                  </a:cubicBezTo>
                  <a:cubicBezTo>
                    <a:pt x="7878" y="1837"/>
                    <a:pt x="7036" y="1920"/>
                    <a:pt x="6616" y="2123"/>
                  </a:cubicBezTo>
                  <a:cubicBezTo>
                    <a:pt x="6115" y="2365"/>
                    <a:pt x="5581" y="2819"/>
                    <a:pt x="5519" y="3051"/>
                  </a:cubicBezTo>
                  <a:cubicBezTo>
                    <a:pt x="5491" y="3155"/>
                    <a:pt x="5448" y="3721"/>
                    <a:pt x="5432" y="4302"/>
                  </a:cubicBezTo>
                  <a:lnTo>
                    <a:pt x="5403" y="5344"/>
                  </a:lnTo>
                  <a:lnTo>
                    <a:pt x="5663" y="5591"/>
                  </a:lnTo>
                  <a:lnTo>
                    <a:pt x="5952" y="5818"/>
                  </a:lnTo>
                  <a:lnTo>
                    <a:pt x="5605" y="6159"/>
                  </a:lnTo>
                  <a:cubicBezTo>
                    <a:pt x="5415" y="6347"/>
                    <a:pt x="5173" y="6584"/>
                    <a:pt x="5086" y="6671"/>
                  </a:cubicBezTo>
                  <a:cubicBezTo>
                    <a:pt x="4999" y="6757"/>
                    <a:pt x="4748" y="6994"/>
                    <a:pt x="4537" y="7201"/>
                  </a:cubicBezTo>
                  <a:cubicBezTo>
                    <a:pt x="3725" y="8001"/>
                    <a:pt x="3504" y="8701"/>
                    <a:pt x="3527" y="10461"/>
                  </a:cubicBezTo>
                  <a:cubicBezTo>
                    <a:pt x="3544" y="11704"/>
                    <a:pt x="3585" y="11940"/>
                    <a:pt x="3845" y="12640"/>
                  </a:cubicBezTo>
                  <a:cubicBezTo>
                    <a:pt x="3902" y="12795"/>
                    <a:pt x="4002" y="13032"/>
                    <a:pt x="4047" y="13170"/>
                  </a:cubicBezTo>
                  <a:cubicBezTo>
                    <a:pt x="4092" y="13309"/>
                    <a:pt x="4285" y="13652"/>
                    <a:pt x="4480" y="13928"/>
                  </a:cubicBezTo>
                  <a:cubicBezTo>
                    <a:pt x="5044" y="14728"/>
                    <a:pt x="5172" y="15164"/>
                    <a:pt x="5172" y="16032"/>
                  </a:cubicBezTo>
                  <a:cubicBezTo>
                    <a:pt x="5172" y="17017"/>
                    <a:pt x="4976" y="17502"/>
                    <a:pt x="4162" y="18382"/>
                  </a:cubicBezTo>
                  <a:cubicBezTo>
                    <a:pt x="3608" y="18980"/>
                    <a:pt x="3008" y="19349"/>
                    <a:pt x="2055" y="19727"/>
                  </a:cubicBezTo>
                  <a:cubicBezTo>
                    <a:pt x="1613" y="19902"/>
                    <a:pt x="1249" y="20073"/>
                    <a:pt x="1218" y="20106"/>
                  </a:cubicBezTo>
                  <a:cubicBezTo>
                    <a:pt x="1156" y="20171"/>
                    <a:pt x="354" y="20428"/>
                    <a:pt x="208" y="20428"/>
                  </a:cubicBezTo>
                  <a:cubicBezTo>
                    <a:pt x="-71" y="20428"/>
                    <a:pt x="-68" y="21195"/>
                    <a:pt x="208" y="21376"/>
                  </a:cubicBezTo>
                  <a:cubicBezTo>
                    <a:pt x="438" y="21527"/>
                    <a:pt x="1147" y="21547"/>
                    <a:pt x="1535" y="21413"/>
                  </a:cubicBezTo>
                  <a:cubicBezTo>
                    <a:pt x="1675" y="21366"/>
                    <a:pt x="1894" y="21296"/>
                    <a:pt x="2026" y="21262"/>
                  </a:cubicBezTo>
                  <a:cubicBezTo>
                    <a:pt x="2725" y="21079"/>
                    <a:pt x="4834" y="19837"/>
                    <a:pt x="5317" y="19329"/>
                  </a:cubicBezTo>
                  <a:cubicBezTo>
                    <a:pt x="5415" y="19225"/>
                    <a:pt x="5626" y="19049"/>
                    <a:pt x="5779" y="18931"/>
                  </a:cubicBezTo>
                  <a:cubicBezTo>
                    <a:pt x="6025" y="18741"/>
                    <a:pt x="6309" y="18392"/>
                    <a:pt x="6731" y="17737"/>
                  </a:cubicBezTo>
                  <a:cubicBezTo>
                    <a:pt x="6850" y="17554"/>
                    <a:pt x="6862" y="17731"/>
                    <a:pt x="6904" y="19405"/>
                  </a:cubicBezTo>
                  <a:cubicBezTo>
                    <a:pt x="6941" y="20820"/>
                    <a:pt x="6983" y="21301"/>
                    <a:pt x="7078" y="21376"/>
                  </a:cubicBezTo>
                  <a:cubicBezTo>
                    <a:pt x="7183" y="21459"/>
                    <a:pt x="7500" y="21489"/>
                    <a:pt x="9041" y="21489"/>
                  </a:cubicBezTo>
                  <a:cubicBezTo>
                    <a:pt x="10043" y="21490"/>
                    <a:pt x="10887" y="21508"/>
                    <a:pt x="10917" y="21527"/>
                  </a:cubicBezTo>
                  <a:cubicBezTo>
                    <a:pt x="11028" y="21600"/>
                    <a:pt x="12135" y="21544"/>
                    <a:pt x="12505" y="21451"/>
                  </a:cubicBezTo>
                  <a:cubicBezTo>
                    <a:pt x="12715" y="21399"/>
                    <a:pt x="13029" y="21328"/>
                    <a:pt x="13197" y="21300"/>
                  </a:cubicBezTo>
                  <a:cubicBezTo>
                    <a:pt x="13855" y="21190"/>
                    <a:pt x="15940" y="20455"/>
                    <a:pt x="16517" y="20125"/>
                  </a:cubicBezTo>
                  <a:cubicBezTo>
                    <a:pt x="18397" y="19047"/>
                    <a:pt x="19644" y="18036"/>
                    <a:pt x="20385" y="16979"/>
                  </a:cubicBezTo>
                  <a:cubicBezTo>
                    <a:pt x="20573" y="16712"/>
                    <a:pt x="20832" y="16350"/>
                    <a:pt x="20962" y="16164"/>
                  </a:cubicBezTo>
                  <a:cubicBezTo>
                    <a:pt x="21092" y="15979"/>
                    <a:pt x="21222" y="15722"/>
                    <a:pt x="21251" y="15596"/>
                  </a:cubicBezTo>
                  <a:cubicBezTo>
                    <a:pt x="21280" y="15470"/>
                    <a:pt x="21341" y="15305"/>
                    <a:pt x="21395" y="15236"/>
                  </a:cubicBezTo>
                  <a:cubicBezTo>
                    <a:pt x="21529" y="15065"/>
                    <a:pt x="21506" y="12063"/>
                    <a:pt x="21366" y="11654"/>
                  </a:cubicBezTo>
                  <a:cubicBezTo>
                    <a:pt x="21200" y="11166"/>
                    <a:pt x="20945" y="10708"/>
                    <a:pt x="20472" y="10006"/>
                  </a:cubicBezTo>
                  <a:cubicBezTo>
                    <a:pt x="19507" y="8576"/>
                    <a:pt x="17870" y="7345"/>
                    <a:pt x="15709" y="6405"/>
                  </a:cubicBezTo>
                  <a:cubicBezTo>
                    <a:pt x="14649" y="5945"/>
                    <a:pt x="13714" y="5647"/>
                    <a:pt x="13284" y="5647"/>
                  </a:cubicBezTo>
                  <a:cubicBezTo>
                    <a:pt x="13115" y="5647"/>
                    <a:pt x="12886" y="5616"/>
                    <a:pt x="12793" y="5572"/>
                  </a:cubicBezTo>
                  <a:cubicBezTo>
                    <a:pt x="12612" y="5485"/>
                    <a:pt x="12641" y="5476"/>
                    <a:pt x="13082" y="4852"/>
                  </a:cubicBezTo>
                  <a:cubicBezTo>
                    <a:pt x="13147" y="4759"/>
                    <a:pt x="13168" y="4261"/>
                    <a:pt x="13168" y="3582"/>
                  </a:cubicBezTo>
                  <a:cubicBezTo>
                    <a:pt x="13168" y="2629"/>
                    <a:pt x="13158" y="2431"/>
                    <a:pt x="12995" y="2161"/>
                  </a:cubicBezTo>
                  <a:cubicBezTo>
                    <a:pt x="12719" y="1701"/>
                    <a:pt x="12138" y="1172"/>
                    <a:pt x="11725" y="986"/>
                  </a:cubicBezTo>
                  <a:cubicBezTo>
                    <a:pt x="11527" y="896"/>
                    <a:pt x="11151" y="709"/>
                    <a:pt x="10888" y="588"/>
                  </a:cubicBezTo>
                  <a:cubicBezTo>
                    <a:pt x="10037" y="198"/>
                    <a:pt x="9138" y="0"/>
                    <a:pt x="8319" y="0"/>
                  </a:cubicBezTo>
                  <a:close/>
                  <a:moveTo>
                    <a:pt x="9127" y="6747"/>
                  </a:moveTo>
                  <a:lnTo>
                    <a:pt x="9445" y="6860"/>
                  </a:lnTo>
                  <a:cubicBezTo>
                    <a:pt x="9642" y="6926"/>
                    <a:pt x="10138" y="6984"/>
                    <a:pt x="10744" y="7012"/>
                  </a:cubicBezTo>
                  <a:cubicBezTo>
                    <a:pt x="11281" y="7037"/>
                    <a:pt x="11786" y="7079"/>
                    <a:pt x="11869" y="7107"/>
                  </a:cubicBezTo>
                  <a:cubicBezTo>
                    <a:pt x="11953" y="7134"/>
                    <a:pt x="12210" y="7199"/>
                    <a:pt x="12447" y="7258"/>
                  </a:cubicBezTo>
                  <a:cubicBezTo>
                    <a:pt x="12684" y="7317"/>
                    <a:pt x="13000" y="7400"/>
                    <a:pt x="13140" y="7448"/>
                  </a:cubicBezTo>
                  <a:cubicBezTo>
                    <a:pt x="13279" y="7496"/>
                    <a:pt x="13457" y="7542"/>
                    <a:pt x="13544" y="7542"/>
                  </a:cubicBezTo>
                  <a:cubicBezTo>
                    <a:pt x="13875" y="7542"/>
                    <a:pt x="14940" y="8001"/>
                    <a:pt x="15853" y="8547"/>
                  </a:cubicBezTo>
                  <a:cubicBezTo>
                    <a:pt x="16502" y="8934"/>
                    <a:pt x="17461" y="9759"/>
                    <a:pt x="17787" y="10214"/>
                  </a:cubicBezTo>
                  <a:cubicBezTo>
                    <a:pt x="18820" y="11654"/>
                    <a:pt x="18887" y="11865"/>
                    <a:pt x="18942" y="13265"/>
                  </a:cubicBezTo>
                  <a:cubicBezTo>
                    <a:pt x="18987" y="14419"/>
                    <a:pt x="18809" y="15159"/>
                    <a:pt x="18335" y="15861"/>
                  </a:cubicBezTo>
                  <a:cubicBezTo>
                    <a:pt x="17778" y="16688"/>
                    <a:pt x="17417" y="17159"/>
                    <a:pt x="17181" y="17358"/>
                  </a:cubicBezTo>
                  <a:cubicBezTo>
                    <a:pt x="17029" y="17486"/>
                    <a:pt x="16793" y="17692"/>
                    <a:pt x="16661" y="17813"/>
                  </a:cubicBezTo>
                  <a:cubicBezTo>
                    <a:pt x="16033" y="18392"/>
                    <a:pt x="14055" y="19317"/>
                    <a:pt x="13168" y="19443"/>
                  </a:cubicBezTo>
                  <a:cubicBezTo>
                    <a:pt x="12998" y="19467"/>
                    <a:pt x="12823" y="19525"/>
                    <a:pt x="12793" y="19556"/>
                  </a:cubicBezTo>
                  <a:cubicBezTo>
                    <a:pt x="12763" y="19588"/>
                    <a:pt x="12596" y="19613"/>
                    <a:pt x="12418" y="19613"/>
                  </a:cubicBezTo>
                  <a:cubicBezTo>
                    <a:pt x="12240" y="19613"/>
                    <a:pt x="11960" y="19633"/>
                    <a:pt x="11812" y="19670"/>
                  </a:cubicBezTo>
                  <a:cubicBezTo>
                    <a:pt x="11664" y="19707"/>
                    <a:pt x="11063" y="19756"/>
                    <a:pt x="10484" y="19784"/>
                  </a:cubicBezTo>
                  <a:cubicBezTo>
                    <a:pt x="9905" y="19811"/>
                    <a:pt x="9386" y="19855"/>
                    <a:pt x="9300" y="19879"/>
                  </a:cubicBezTo>
                  <a:cubicBezTo>
                    <a:pt x="9198" y="19907"/>
                    <a:pt x="9117" y="19897"/>
                    <a:pt x="9069" y="19822"/>
                  </a:cubicBezTo>
                  <a:cubicBezTo>
                    <a:pt x="9030" y="19759"/>
                    <a:pt x="8981" y="18066"/>
                    <a:pt x="8954" y="16070"/>
                  </a:cubicBezTo>
                  <a:lnTo>
                    <a:pt x="8896" y="12450"/>
                  </a:lnTo>
                  <a:lnTo>
                    <a:pt x="9733" y="12735"/>
                  </a:lnTo>
                  <a:cubicBezTo>
                    <a:pt x="10377" y="12954"/>
                    <a:pt x="10656" y="13001"/>
                    <a:pt x="11003" y="13000"/>
                  </a:cubicBezTo>
                  <a:cubicBezTo>
                    <a:pt x="11648" y="12998"/>
                    <a:pt x="11716" y="12948"/>
                    <a:pt x="11754" y="12488"/>
                  </a:cubicBezTo>
                  <a:cubicBezTo>
                    <a:pt x="11800" y="11926"/>
                    <a:pt x="11699" y="11823"/>
                    <a:pt x="10859" y="11636"/>
                  </a:cubicBezTo>
                  <a:cubicBezTo>
                    <a:pt x="10337" y="11519"/>
                    <a:pt x="10038" y="11409"/>
                    <a:pt x="9676" y="11181"/>
                  </a:cubicBezTo>
                  <a:lnTo>
                    <a:pt x="9214" y="10878"/>
                  </a:lnTo>
                  <a:lnTo>
                    <a:pt x="9214" y="10252"/>
                  </a:lnTo>
                  <a:cubicBezTo>
                    <a:pt x="9214" y="9809"/>
                    <a:pt x="9252" y="9564"/>
                    <a:pt x="9358" y="9418"/>
                  </a:cubicBezTo>
                  <a:cubicBezTo>
                    <a:pt x="9574" y="9123"/>
                    <a:pt x="10399" y="8733"/>
                    <a:pt x="11032" y="8641"/>
                  </a:cubicBezTo>
                  <a:cubicBezTo>
                    <a:pt x="11169" y="8622"/>
                    <a:pt x="11383" y="8562"/>
                    <a:pt x="11523" y="8490"/>
                  </a:cubicBezTo>
                  <a:cubicBezTo>
                    <a:pt x="11751" y="8372"/>
                    <a:pt x="11783" y="8311"/>
                    <a:pt x="11783" y="7959"/>
                  </a:cubicBezTo>
                  <a:cubicBezTo>
                    <a:pt x="11783" y="7654"/>
                    <a:pt x="11749" y="7530"/>
                    <a:pt x="11610" y="7448"/>
                  </a:cubicBezTo>
                  <a:cubicBezTo>
                    <a:pt x="11286" y="7255"/>
                    <a:pt x="10837" y="7260"/>
                    <a:pt x="9964" y="7467"/>
                  </a:cubicBezTo>
                  <a:cubicBezTo>
                    <a:pt x="9518" y="7572"/>
                    <a:pt x="9135" y="7643"/>
                    <a:pt x="9098" y="7618"/>
                  </a:cubicBezTo>
                  <a:cubicBezTo>
                    <a:pt x="9061" y="7593"/>
                    <a:pt x="9041" y="7391"/>
                    <a:pt x="9069" y="7163"/>
                  </a:cubicBezTo>
                  <a:lnTo>
                    <a:pt x="9127" y="6747"/>
                  </a:lnTo>
                  <a:close/>
                  <a:moveTo>
                    <a:pt x="6962" y="7031"/>
                  </a:moveTo>
                  <a:lnTo>
                    <a:pt x="6933" y="10802"/>
                  </a:lnTo>
                  <a:cubicBezTo>
                    <a:pt x="6924" y="12881"/>
                    <a:pt x="6897" y="14597"/>
                    <a:pt x="6876" y="14611"/>
                  </a:cubicBezTo>
                  <a:cubicBezTo>
                    <a:pt x="6855" y="14624"/>
                    <a:pt x="6768" y="14486"/>
                    <a:pt x="6674" y="14288"/>
                  </a:cubicBezTo>
                  <a:cubicBezTo>
                    <a:pt x="6579" y="14091"/>
                    <a:pt x="6365" y="13716"/>
                    <a:pt x="6183" y="13474"/>
                  </a:cubicBezTo>
                  <a:cubicBezTo>
                    <a:pt x="5723" y="12863"/>
                    <a:pt x="5468" y="12405"/>
                    <a:pt x="5461" y="12071"/>
                  </a:cubicBezTo>
                  <a:cubicBezTo>
                    <a:pt x="5458" y="11916"/>
                    <a:pt x="5393" y="11552"/>
                    <a:pt x="5317" y="11275"/>
                  </a:cubicBezTo>
                  <a:cubicBezTo>
                    <a:pt x="5008" y="10155"/>
                    <a:pt x="5268" y="8837"/>
                    <a:pt x="5952" y="7997"/>
                  </a:cubicBezTo>
                  <a:cubicBezTo>
                    <a:pt x="6180" y="7717"/>
                    <a:pt x="6513" y="7384"/>
                    <a:pt x="6674" y="7258"/>
                  </a:cubicBezTo>
                  <a:lnTo>
                    <a:pt x="6962" y="703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ttangolo"/>
          <p:cNvSpPr/>
          <p:nvPr/>
        </p:nvSpPr>
        <p:spPr>
          <a:xfrm>
            <a:off x="315" y="12863429"/>
            <a:ext cx="24451440" cy="8679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4" name="G. Galloro"/>
          <p:cNvSpPr txBox="1"/>
          <p:nvPr/>
        </p:nvSpPr>
        <p:spPr>
          <a:xfrm>
            <a:off x="335827" y="13029440"/>
            <a:ext cx="18335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G. Galloro</a:t>
            </a:r>
          </a:p>
        </p:txBody>
      </p:sp>
      <p:pic>
        <p:nvPicPr>
          <p:cNvPr id="225" name="Bolla Federico trasparente.gif" descr="Bolla Federico trasparen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648" y="12922767"/>
            <a:ext cx="749147" cy="749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Logo Endo.gif" descr="Logo End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7001" y="12921939"/>
            <a:ext cx="749301" cy="750940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UOC di Chirurgia Endoscopica"/>
          <p:cNvSpPr txBox="1"/>
          <p:nvPr/>
        </p:nvSpPr>
        <p:spPr>
          <a:xfrm>
            <a:off x="16643004" y="13018010"/>
            <a:ext cx="54067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UOC di Chirurgia Endoscopica</a:t>
            </a:r>
          </a:p>
        </p:txBody>
      </p:sp>
      <p:sp>
        <p:nvSpPr>
          <p:cNvPr id="228" name="Università di Napoli Federico II - Scuola di Medicina e Chirurgia"/>
          <p:cNvSpPr txBox="1"/>
          <p:nvPr/>
        </p:nvSpPr>
        <p:spPr>
          <a:xfrm>
            <a:off x="3335158" y="13018010"/>
            <a:ext cx="1095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Università di Napoli Federico II - Scuola di Medicina e Chirurgia</a:t>
            </a:r>
          </a:p>
        </p:txBody>
      </p:sp>
      <p:grpSp>
        <p:nvGrpSpPr>
          <p:cNvPr id="233" name="Raggruppa"/>
          <p:cNvGrpSpPr/>
          <p:nvPr/>
        </p:nvGrpSpPr>
        <p:grpSpPr>
          <a:xfrm>
            <a:off x="315" y="-65100"/>
            <a:ext cx="24383370" cy="1639155"/>
            <a:chOff x="0" y="0"/>
            <a:chExt cx="24383369" cy="1639153"/>
          </a:xfrm>
        </p:grpSpPr>
        <p:sp>
          <p:nvSpPr>
            <p:cNvPr id="229" name="Rettangolo"/>
            <p:cNvSpPr/>
            <p:nvPr/>
          </p:nvSpPr>
          <p:spPr>
            <a:xfrm>
              <a:off x="0" y="42440"/>
              <a:ext cx="24383370" cy="1575722"/>
            </a:xfrm>
            <a:prstGeom prst="rect">
              <a:avLst/>
            </a:prstGeom>
            <a:gradFill flip="none" rotWithShape="1">
              <a:gsLst>
                <a:gs pos="0">
                  <a:srgbClr val="153065"/>
                </a:gs>
                <a:gs pos="100000">
                  <a:srgbClr val="15306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0" name="SPRING MEETING SICOB 2025                                                                                                                           Venezia 13 -14 maggio 2025…"/>
            <p:cNvSpPr txBox="1"/>
            <p:nvPr/>
          </p:nvSpPr>
          <p:spPr>
            <a:xfrm>
              <a:off x="142873" y="0"/>
              <a:ext cx="23962493" cy="1575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lvl="1" algn="l">
                <a:defRPr sz="2600"/>
              </a:pPr>
              <a:r>
                <a:rPr sz="2400"/>
                <a:t>SPRING MEETING SICOB 2025 </a:t>
              </a:r>
              <a:r>
                <a:rPr sz="3300"/>
                <a:t>                                                                                                                          </a:t>
              </a:r>
              <a:r>
                <a:rPr sz="2500"/>
                <a:t>Venezia 13 -14 maggio 2025</a:t>
              </a:r>
              <a:r>
                <a:rPr sz="3300"/>
                <a:t> </a:t>
              </a:r>
              <a:r>
                <a:t> </a:t>
              </a:r>
            </a:p>
            <a:p>
              <a:pPr lvl="1" algn="l">
                <a:defRPr sz="24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OBESITÁ, CHIRURGIA BARIATRICA E REFLUSSO</a:t>
              </a:r>
              <a:endParaRPr sz="2500">
                <a:solidFill>
                  <a:srgbClr val="FFA221"/>
                </a:solidFill>
              </a:endParaRPr>
            </a:p>
            <a:p>
              <a:pPr lvl="1" algn="l">
                <a:lnSpc>
                  <a:spcPct val="60000"/>
                </a:lnSpc>
                <a:defRPr sz="10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endParaRPr>
                <a:solidFill>
                  <a:srgbClr val="FFA221"/>
                </a:solidFill>
              </a:endParaRPr>
            </a:p>
            <a:p>
              <a:pPr lvl="1" algn="l">
                <a:defRPr sz="35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MBS &amp; GERD: TOOL DIAGNOSTICI E OPZIONI TERAPEUTICHE</a:t>
              </a:r>
            </a:p>
          </p:txBody>
        </p:sp>
        <p:pic>
          <p:nvPicPr>
            <p:cNvPr id="231" name="Screenshot 2025-05-02 alle 16.12.57.png" descr="Screenshot 2025-05-02 alle 16.12.5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52593" y="63433"/>
              <a:ext cx="1122554" cy="1575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2" name="Screenshot 2025-05-02 alle 16.32.41.png" descr="Screenshot 2025-05-02 alle 16.32.41.png"/>
            <p:cNvPicPr>
              <a:picLocks noChangeAspect="1"/>
            </p:cNvPicPr>
            <p:nvPr/>
          </p:nvPicPr>
          <p:blipFill>
            <a:blip r:embed="rId5"/>
            <a:srcRect l="4794" t="3531" r="11463" b="3241"/>
            <a:stretch>
              <a:fillRect/>
            </a:stretch>
          </p:blipFill>
          <p:spPr>
            <a:xfrm>
              <a:off x="4740203" y="105352"/>
              <a:ext cx="295387" cy="45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60" extrusionOk="0">
                  <a:moveTo>
                    <a:pt x="8319" y="0"/>
                  </a:moveTo>
                  <a:cubicBezTo>
                    <a:pt x="7865" y="1"/>
                    <a:pt x="7750" y="17"/>
                    <a:pt x="7626" y="133"/>
                  </a:cubicBezTo>
                  <a:cubicBezTo>
                    <a:pt x="7444" y="304"/>
                    <a:pt x="7422" y="1121"/>
                    <a:pt x="7597" y="1270"/>
                  </a:cubicBezTo>
                  <a:cubicBezTo>
                    <a:pt x="7747" y="1398"/>
                    <a:pt x="8102" y="1516"/>
                    <a:pt x="8319" y="1516"/>
                  </a:cubicBezTo>
                  <a:cubicBezTo>
                    <a:pt x="8412" y="1516"/>
                    <a:pt x="8816" y="1571"/>
                    <a:pt x="9214" y="1649"/>
                  </a:cubicBezTo>
                  <a:cubicBezTo>
                    <a:pt x="10021" y="1807"/>
                    <a:pt x="10507" y="2072"/>
                    <a:pt x="10975" y="2597"/>
                  </a:cubicBezTo>
                  <a:cubicBezTo>
                    <a:pt x="11216" y="2867"/>
                    <a:pt x="11230" y="2935"/>
                    <a:pt x="11234" y="3601"/>
                  </a:cubicBezTo>
                  <a:cubicBezTo>
                    <a:pt x="11239" y="4261"/>
                    <a:pt x="11228" y="4355"/>
                    <a:pt x="11003" y="4605"/>
                  </a:cubicBezTo>
                  <a:cubicBezTo>
                    <a:pt x="10623" y="5029"/>
                    <a:pt x="10349" y="5164"/>
                    <a:pt x="9993" y="5117"/>
                  </a:cubicBezTo>
                  <a:lnTo>
                    <a:pt x="9704" y="5079"/>
                  </a:lnTo>
                  <a:lnTo>
                    <a:pt x="10022" y="4795"/>
                  </a:lnTo>
                  <a:cubicBezTo>
                    <a:pt x="10387" y="4481"/>
                    <a:pt x="10628" y="4009"/>
                    <a:pt x="10628" y="3639"/>
                  </a:cubicBezTo>
                  <a:cubicBezTo>
                    <a:pt x="10628" y="2928"/>
                    <a:pt x="9585" y="2005"/>
                    <a:pt x="8665" y="1914"/>
                  </a:cubicBezTo>
                  <a:cubicBezTo>
                    <a:pt x="7878" y="1837"/>
                    <a:pt x="7036" y="1920"/>
                    <a:pt x="6616" y="2123"/>
                  </a:cubicBezTo>
                  <a:cubicBezTo>
                    <a:pt x="6115" y="2365"/>
                    <a:pt x="5581" y="2819"/>
                    <a:pt x="5519" y="3051"/>
                  </a:cubicBezTo>
                  <a:cubicBezTo>
                    <a:pt x="5491" y="3155"/>
                    <a:pt x="5448" y="3721"/>
                    <a:pt x="5432" y="4302"/>
                  </a:cubicBezTo>
                  <a:lnTo>
                    <a:pt x="5403" y="5344"/>
                  </a:lnTo>
                  <a:lnTo>
                    <a:pt x="5663" y="5591"/>
                  </a:lnTo>
                  <a:lnTo>
                    <a:pt x="5952" y="5818"/>
                  </a:lnTo>
                  <a:lnTo>
                    <a:pt x="5605" y="6159"/>
                  </a:lnTo>
                  <a:cubicBezTo>
                    <a:pt x="5415" y="6347"/>
                    <a:pt x="5173" y="6584"/>
                    <a:pt x="5086" y="6671"/>
                  </a:cubicBezTo>
                  <a:cubicBezTo>
                    <a:pt x="4999" y="6757"/>
                    <a:pt x="4748" y="6994"/>
                    <a:pt x="4537" y="7201"/>
                  </a:cubicBezTo>
                  <a:cubicBezTo>
                    <a:pt x="3725" y="8001"/>
                    <a:pt x="3504" y="8701"/>
                    <a:pt x="3527" y="10461"/>
                  </a:cubicBezTo>
                  <a:cubicBezTo>
                    <a:pt x="3544" y="11704"/>
                    <a:pt x="3585" y="11940"/>
                    <a:pt x="3845" y="12640"/>
                  </a:cubicBezTo>
                  <a:cubicBezTo>
                    <a:pt x="3902" y="12795"/>
                    <a:pt x="4002" y="13032"/>
                    <a:pt x="4047" y="13170"/>
                  </a:cubicBezTo>
                  <a:cubicBezTo>
                    <a:pt x="4092" y="13309"/>
                    <a:pt x="4285" y="13652"/>
                    <a:pt x="4480" y="13928"/>
                  </a:cubicBezTo>
                  <a:cubicBezTo>
                    <a:pt x="5044" y="14728"/>
                    <a:pt x="5172" y="15164"/>
                    <a:pt x="5172" y="16032"/>
                  </a:cubicBezTo>
                  <a:cubicBezTo>
                    <a:pt x="5172" y="17017"/>
                    <a:pt x="4976" y="17502"/>
                    <a:pt x="4162" y="18382"/>
                  </a:cubicBezTo>
                  <a:cubicBezTo>
                    <a:pt x="3608" y="18980"/>
                    <a:pt x="3008" y="19349"/>
                    <a:pt x="2055" y="19727"/>
                  </a:cubicBezTo>
                  <a:cubicBezTo>
                    <a:pt x="1613" y="19902"/>
                    <a:pt x="1249" y="20073"/>
                    <a:pt x="1218" y="20106"/>
                  </a:cubicBezTo>
                  <a:cubicBezTo>
                    <a:pt x="1156" y="20171"/>
                    <a:pt x="354" y="20428"/>
                    <a:pt x="208" y="20428"/>
                  </a:cubicBezTo>
                  <a:cubicBezTo>
                    <a:pt x="-71" y="20428"/>
                    <a:pt x="-68" y="21195"/>
                    <a:pt x="208" y="21376"/>
                  </a:cubicBezTo>
                  <a:cubicBezTo>
                    <a:pt x="438" y="21527"/>
                    <a:pt x="1147" y="21547"/>
                    <a:pt x="1535" y="21413"/>
                  </a:cubicBezTo>
                  <a:cubicBezTo>
                    <a:pt x="1675" y="21366"/>
                    <a:pt x="1894" y="21296"/>
                    <a:pt x="2026" y="21262"/>
                  </a:cubicBezTo>
                  <a:cubicBezTo>
                    <a:pt x="2725" y="21079"/>
                    <a:pt x="4834" y="19837"/>
                    <a:pt x="5317" y="19329"/>
                  </a:cubicBezTo>
                  <a:cubicBezTo>
                    <a:pt x="5415" y="19225"/>
                    <a:pt x="5626" y="19049"/>
                    <a:pt x="5779" y="18931"/>
                  </a:cubicBezTo>
                  <a:cubicBezTo>
                    <a:pt x="6025" y="18741"/>
                    <a:pt x="6309" y="18392"/>
                    <a:pt x="6731" y="17737"/>
                  </a:cubicBezTo>
                  <a:cubicBezTo>
                    <a:pt x="6850" y="17554"/>
                    <a:pt x="6862" y="17731"/>
                    <a:pt x="6904" y="19405"/>
                  </a:cubicBezTo>
                  <a:cubicBezTo>
                    <a:pt x="6941" y="20820"/>
                    <a:pt x="6983" y="21301"/>
                    <a:pt x="7078" y="21376"/>
                  </a:cubicBezTo>
                  <a:cubicBezTo>
                    <a:pt x="7183" y="21459"/>
                    <a:pt x="7500" y="21489"/>
                    <a:pt x="9041" y="21489"/>
                  </a:cubicBezTo>
                  <a:cubicBezTo>
                    <a:pt x="10043" y="21490"/>
                    <a:pt x="10887" y="21508"/>
                    <a:pt x="10917" y="21527"/>
                  </a:cubicBezTo>
                  <a:cubicBezTo>
                    <a:pt x="11028" y="21600"/>
                    <a:pt x="12135" y="21544"/>
                    <a:pt x="12505" y="21451"/>
                  </a:cubicBezTo>
                  <a:cubicBezTo>
                    <a:pt x="12715" y="21399"/>
                    <a:pt x="13029" y="21328"/>
                    <a:pt x="13197" y="21300"/>
                  </a:cubicBezTo>
                  <a:cubicBezTo>
                    <a:pt x="13855" y="21190"/>
                    <a:pt x="15940" y="20455"/>
                    <a:pt x="16517" y="20125"/>
                  </a:cubicBezTo>
                  <a:cubicBezTo>
                    <a:pt x="18397" y="19047"/>
                    <a:pt x="19644" y="18036"/>
                    <a:pt x="20385" y="16979"/>
                  </a:cubicBezTo>
                  <a:cubicBezTo>
                    <a:pt x="20573" y="16712"/>
                    <a:pt x="20832" y="16350"/>
                    <a:pt x="20962" y="16164"/>
                  </a:cubicBezTo>
                  <a:cubicBezTo>
                    <a:pt x="21092" y="15979"/>
                    <a:pt x="21222" y="15722"/>
                    <a:pt x="21251" y="15596"/>
                  </a:cubicBezTo>
                  <a:cubicBezTo>
                    <a:pt x="21280" y="15470"/>
                    <a:pt x="21341" y="15305"/>
                    <a:pt x="21395" y="15236"/>
                  </a:cubicBezTo>
                  <a:cubicBezTo>
                    <a:pt x="21529" y="15065"/>
                    <a:pt x="21506" y="12063"/>
                    <a:pt x="21366" y="11654"/>
                  </a:cubicBezTo>
                  <a:cubicBezTo>
                    <a:pt x="21200" y="11166"/>
                    <a:pt x="20945" y="10708"/>
                    <a:pt x="20472" y="10006"/>
                  </a:cubicBezTo>
                  <a:cubicBezTo>
                    <a:pt x="19507" y="8576"/>
                    <a:pt x="17870" y="7345"/>
                    <a:pt x="15709" y="6405"/>
                  </a:cubicBezTo>
                  <a:cubicBezTo>
                    <a:pt x="14649" y="5945"/>
                    <a:pt x="13714" y="5647"/>
                    <a:pt x="13284" y="5647"/>
                  </a:cubicBezTo>
                  <a:cubicBezTo>
                    <a:pt x="13115" y="5647"/>
                    <a:pt x="12886" y="5616"/>
                    <a:pt x="12793" y="5572"/>
                  </a:cubicBezTo>
                  <a:cubicBezTo>
                    <a:pt x="12612" y="5485"/>
                    <a:pt x="12641" y="5476"/>
                    <a:pt x="13082" y="4852"/>
                  </a:cubicBezTo>
                  <a:cubicBezTo>
                    <a:pt x="13147" y="4759"/>
                    <a:pt x="13168" y="4261"/>
                    <a:pt x="13168" y="3582"/>
                  </a:cubicBezTo>
                  <a:cubicBezTo>
                    <a:pt x="13168" y="2629"/>
                    <a:pt x="13158" y="2431"/>
                    <a:pt x="12995" y="2161"/>
                  </a:cubicBezTo>
                  <a:cubicBezTo>
                    <a:pt x="12719" y="1701"/>
                    <a:pt x="12138" y="1172"/>
                    <a:pt x="11725" y="986"/>
                  </a:cubicBezTo>
                  <a:cubicBezTo>
                    <a:pt x="11527" y="896"/>
                    <a:pt x="11151" y="709"/>
                    <a:pt x="10888" y="588"/>
                  </a:cubicBezTo>
                  <a:cubicBezTo>
                    <a:pt x="10037" y="198"/>
                    <a:pt x="9138" y="0"/>
                    <a:pt x="8319" y="0"/>
                  </a:cubicBezTo>
                  <a:close/>
                  <a:moveTo>
                    <a:pt x="9127" y="6747"/>
                  </a:moveTo>
                  <a:lnTo>
                    <a:pt x="9445" y="6860"/>
                  </a:lnTo>
                  <a:cubicBezTo>
                    <a:pt x="9642" y="6926"/>
                    <a:pt x="10138" y="6984"/>
                    <a:pt x="10744" y="7012"/>
                  </a:cubicBezTo>
                  <a:cubicBezTo>
                    <a:pt x="11281" y="7037"/>
                    <a:pt x="11786" y="7079"/>
                    <a:pt x="11869" y="7107"/>
                  </a:cubicBezTo>
                  <a:cubicBezTo>
                    <a:pt x="11953" y="7134"/>
                    <a:pt x="12210" y="7199"/>
                    <a:pt x="12447" y="7258"/>
                  </a:cubicBezTo>
                  <a:cubicBezTo>
                    <a:pt x="12684" y="7317"/>
                    <a:pt x="13000" y="7400"/>
                    <a:pt x="13140" y="7448"/>
                  </a:cubicBezTo>
                  <a:cubicBezTo>
                    <a:pt x="13279" y="7496"/>
                    <a:pt x="13457" y="7542"/>
                    <a:pt x="13544" y="7542"/>
                  </a:cubicBezTo>
                  <a:cubicBezTo>
                    <a:pt x="13875" y="7542"/>
                    <a:pt x="14940" y="8001"/>
                    <a:pt x="15853" y="8547"/>
                  </a:cubicBezTo>
                  <a:cubicBezTo>
                    <a:pt x="16502" y="8934"/>
                    <a:pt x="17461" y="9759"/>
                    <a:pt x="17787" y="10214"/>
                  </a:cubicBezTo>
                  <a:cubicBezTo>
                    <a:pt x="18820" y="11654"/>
                    <a:pt x="18887" y="11865"/>
                    <a:pt x="18942" y="13265"/>
                  </a:cubicBezTo>
                  <a:cubicBezTo>
                    <a:pt x="18987" y="14419"/>
                    <a:pt x="18809" y="15159"/>
                    <a:pt x="18335" y="15861"/>
                  </a:cubicBezTo>
                  <a:cubicBezTo>
                    <a:pt x="17778" y="16688"/>
                    <a:pt x="17417" y="17159"/>
                    <a:pt x="17181" y="17358"/>
                  </a:cubicBezTo>
                  <a:cubicBezTo>
                    <a:pt x="17029" y="17486"/>
                    <a:pt x="16793" y="17692"/>
                    <a:pt x="16661" y="17813"/>
                  </a:cubicBezTo>
                  <a:cubicBezTo>
                    <a:pt x="16033" y="18392"/>
                    <a:pt x="14055" y="19317"/>
                    <a:pt x="13168" y="19443"/>
                  </a:cubicBezTo>
                  <a:cubicBezTo>
                    <a:pt x="12998" y="19467"/>
                    <a:pt x="12823" y="19525"/>
                    <a:pt x="12793" y="19556"/>
                  </a:cubicBezTo>
                  <a:cubicBezTo>
                    <a:pt x="12763" y="19588"/>
                    <a:pt x="12596" y="19613"/>
                    <a:pt x="12418" y="19613"/>
                  </a:cubicBezTo>
                  <a:cubicBezTo>
                    <a:pt x="12240" y="19613"/>
                    <a:pt x="11960" y="19633"/>
                    <a:pt x="11812" y="19670"/>
                  </a:cubicBezTo>
                  <a:cubicBezTo>
                    <a:pt x="11664" y="19707"/>
                    <a:pt x="11063" y="19756"/>
                    <a:pt x="10484" y="19784"/>
                  </a:cubicBezTo>
                  <a:cubicBezTo>
                    <a:pt x="9905" y="19811"/>
                    <a:pt x="9386" y="19855"/>
                    <a:pt x="9300" y="19879"/>
                  </a:cubicBezTo>
                  <a:cubicBezTo>
                    <a:pt x="9198" y="19907"/>
                    <a:pt x="9117" y="19897"/>
                    <a:pt x="9069" y="19822"/>
                  </a:cubicBezTo>
                  <a:cubicBezTo>
                    <a:pt x="9030" y="19759"/>
                    <a:pt x="8981" y="18066"/>
                    <a:pt x="8954" y="16070"/>
                  </a:cubicBezTo>
                  <a:lnTo>
                    <a:pt x="8896" y="12450"/>
                  </a:lnTo>
                  <a:lnTo>
                    <a:pt x="9733" y="12735"/>
                  </a:lnTo>
                  <a:cubicBezTo>
                    <a:pt x="10377" y="12954"/>
                    <a:pt x="10656" y="13001"/>
                    <a:pt x="11003" y="13000"/>
                  </a:cubicBezTo>
                  <a:cubicBezTo>
                    <a:pt x="11648" y="12998"/>
                    <a:pt x="11716" y="12948"/>
                    <a:pt x="11754" y="12488"/>
                  </a:cubicBezTo>
                  <a:cubicBezTo>
                    <a:pt x="11800" y="11926"/>
                    <a:pt x="11699" y="11823"/>
                    <a:pt x="10859" y="11636"/>
                  </a:cubicBezTo>
                  <a:cubicBezTo>
                    <a:pt x="10337" y="11519"/>
                    <a:pt x="10038" y="11409"/>
                    <a:pt x="9676" y="11181"/>
                  </a:cubicBezTo>
                  <a:lnTo>
                    <a:pt x="9214" y="10878"/>
                  </a:lnTo>
                  <a:lnTo>
                    <a:pt x="9214" y="10252"/>
                  </a:lnTo>
                  <a:cubicBezTo>
                    <a:pt x="9214" y="9809"/>
                    <a:pt x="9252" y="9564"/>
                    <a:pt x="9358" y="9418"/>
                  </a:cubicBezTo>
                  <a:cubicBezTo>
                    <a:pt x="9574" y="9123"/>
                    <a:pt x="10399" y="8733"/>
                    <a:pt x="11032" y="8641"/>
                  </a:cubicBezTo>
                  <a:cubicBezTo>
                    <a:pt x="11169" y="8622"/>
                    <a:pt x="11383" y="8562"/>
                    <a:pt x="11523" y="8490"/>
                  </a:cubicBezTo>
                  <a:cubicBezTo>
                    <a:pt x="11751" y="8372"/>
                    <a:pt x="11783" y="8311"/>
                    <a:pt x="11783" y="7959"/>
                  </a:cubicBezTo>
                  <a:cubicBezTo>
                    <a:pt x="11783" y="7654"/>
                    <a:pt x="11749" y="7530"/>
                    <a:pt x="11610" y="7448"/>
                  </a:cubicBezTo>
                  <a:cubicBezTo>
                    <a:pt x="11286" y="7255"/>
                    <a:pt x="10837" y="7260"/>
                    <a:pt x="9964" y="7467"/>
                  </a:cubicBezTo>
                  <a:cubicBezTo>
                    <a:pt x="9518" y="7572"/>
                    <a:pt x="9135" y="7643"/>
                    <a:pt x="9098" y="7618"/>
                  </a:cubicBezTo>
                  <a:cubicBezTo>
                    <a:pt x="9061" y="7593"/>
                    <a:pt x="9041" y="7391"/>
                    <a:pt x="9069" y="7163"/>
                  </a:cubicBezTo>
                  <a:lnTo>
                    <a:pt x="9127" y="6747"/>
                  </a:lnTo>
                  <a:close/>
                  <a:moveTo>
                    <a:pt x="6962" y="7031"/>
                  </a:moveTo>
                  <a:lnTo>
                    <a:pt x="6933" y="10802"/>
                  </a:lnTo>
                  <a:cubicBezTo>
                    <a:pt x="6924" y="12881"/>
                    <a:pt x="6897" y="14597"/>
                    <a:pt x="6876" y="14611"/>
                  </a:cubicBezTo>
                  <a:cubicBezTo>
                    <a:pt x="6855" y="14624"/>
                    <a:pt x="6768" y="14486"/>
                    <a:pt x="6674" y="14288"/>
                  </a:cubicBezTo>
                  <a:cubicBezTo>
                    <a:pt x="6579" y="14091"/>
                    <a:pt x="6365" y="13716"/>
                    <a:pt x="6183" y="13474"/>
                  </a:cubicBezTo>
                  <a:cubicBezTo>
                    <a:pt x="5723" y="12863"/>
                    <a:pt x="5468" y="12405"/>
                    <a:pt x="5461" y="12071"/>
                  </a:cubicBezTo>
                  <a:cubicBezTo>
                    <a:pt x="5458" y="11916"/>
                    <a:pt x="5393" y="11552"/>
                    <a:pt x="5317" y="11275"/>
                  </a:cubicBezTo>
                  <a:cubicBezTo>
                    <a:pt x="5008" y="10155"/>
                    <a:pt x="5268" y="8837"/>
                    <a:pt x="5952" y="7997"/>
                  </a:cubicBezTo>
                  <a:cubicBezTo>
                    <a:pt x="6180" y="7717"/>
                    <a:pt x="6513" y="7384"/>
                    <a:pt x="6674" y="7258"/>
                  </a:cubicBezTo>
                  <a:lnTo>
                    <a:pt x="6962" y="703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34" name="Screenshot 2025-05-02 alle 17.30.11.png" descr="Screenshot 2025-05-02 alle 17.30.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159" y="3283628"/>
            <a:ext cx="7753682" cy="1712353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PERCORSO DIAGNOSTICO DI GERD"/>
          <p:cNvSpPr txBox="1"/>
          <p:nvPr/>
        </p:nvSpPr>
        <p:spPr>
          <a:xfrm>
            <a:off x="189739" y="1865077"/>
            <a:ext cx="2381859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30000"/>
              </a:lnSpc>
              <a:defRPr sz="8000" spc="-239">
                <a:solidFill>
                  <a:srgbClr val="0685FF"/>
                </a:solidFill>
              </a:defRPr>
            </a:lvl1pPr>
          </a:lstStyle>
          <a:p>
            <a:r>
              <a:t>PERCORSO DIAGNOSTICO DI GERD</a:t>
            </a:r>
          </a:p>
        </p:txBody>
      </p:sp>
      <p:grpSp>
        <p:nvGrpSpPr>
          <p:cNvPr id="238" name="Raggruppa"/>
          <p:cNvGrpSpPr/>
          <p:nvPr/>
        </p:nvGrpSpPr>
        <p:grpSpPr>
          <a:xfrm>
            <a:off x="3108893" y="5407971"/>
            <a:ext cx="6628076" cy="2086068"/>
            <a:chOff x="0" y="0"/>
            <a:chExt cx="6628075" cy="2086066"/>
          </a:xfrm>
        </p:grpSpPr>
        <p:sp>
          <p:nvSpPr>
            <p:cNvPr id="236" name="Ovale"/>
            <p:cNvSpPr/>
            <p:nvPr/>
          </p:nvSpPr>
          <p:spPr>
            <a:xfrm>
              <a:off x="0" y="0"/>
              <a:ext cx="6628076" cy="2086067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hueOff val="-1101185"/>
                    <a:satOff val="4910"/>
                    <a:lumOff val="-14610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7" name="HEARTBURN - REGURGITATION…"/>
            <p:cNvSpPr txBox="1"/>
            <p:nvPr/>
          </p:nvSpPr>
          <p:spPr>
            <a:xfrm>
              <a:off x="91158" y="214993"/>
              <a:ext cx="6445759" cy="1656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90000"/>
                </a:lnSpc>
                <a:defRPr sz="3500" spc="-104">
                  <a:solidFill>
                    <a:srgbClr val="FFA221"/>
                  </a:solidFill>
                </a:defRPr>
              </a:pPr>
              <a:r>
                <a:t>HEARTBURN - REGURGITATION </a:t>
              </a:r>
            </a:p>
            <a:p>
              <a:pPr>
                <a:lnSpc>
                  <a:spcPct val="90000"/>
                </a:lnSpc>
                <a:defRPr sz="1500" spc="-45"/>
              </a:pPr>
              <a:endParaRPr/>
            </a:p>
            <a:p>
              <a:pPr>
                <a:lnSpc>
                  <a:spcPct val="90000"/>
                </a:lnSpc>
                <a:defRPr sz="3000" spc="-90"/>
              </a:pPr>
              <a:r>
                <a:t>NO SINTOMI DI ALLARME</a:t>
              </a:r>
            </a:p>
            <a:p>
              <a:pPr>
                <a:lnSpc>
                  <a:spcPct val="90000"/>
                </a:lnSpc>
                <a:defRPr sz="3000" spc="-90"/>
              </a:pPr>
              <a:r>
                <a:t>ETÁ &lt; 40 ANNI</a:t>
              </a:r>
            </a:p>
          </p:txBody>
        </p:sp>
      </p:grpSp>
      <p:grpSp>
        <p:nvGrpSpPr>
          <p:cNvPr id="241" name="Raggruppa"/>
          <p:cNvGrpSpPr/>
          <p:nvPr/>
        </p:nvGrpSpPr>
        <p:grpSpPr>
          <a:xfrm>
            <a:off x="4057682" y="7578276"/>
            <a:ext cx="4730498" cy="1034833"/>
            <a:chOff x="0" y="0"/>
            <a:chExt cx="4730496" cy="1034831"/>
          </a:xfrm>
        </p:grpSpPr>
        <p:sp>
          <p:nvSpPr>
            <p:cNvPr id="239" name="Freccia"/>
            <p:cNvSpPr/>
            <p:nvPr/>
          </p:nvSpPr>
          <p:spPr>
            <a:xfrm rot="5400000">
              <a:off x="1931268" y="14228"/>
              <a:ext cx="867961" cy="839504"/>
            </a:xfrm>
            <a:prstGeom prst="rightArrow">
              <a:avLst>
                <a:gd name="adj1" fmla="val 28452"/>
                <a:gd name="adj2" fmla="val 60167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hueOff val="-1101185"/>
                    <a:satOff val="4910"/>
                    <a:lumOff val="-14610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40" name="PPI TEST PER 8 SETTIMANE"/>
            <p:cNvSpPr txBox="1"/>
            <p:nvPr/>
          </p:nvSpPr>
          <p:spPr>
            <a:xfrm>
              <a:off x="0" y="476031"/>
              <a:ext cx="4730497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90000"/>
                </a:lnSpc>
                <a:defRPr sz="3000" spc="-90"/>
              </a:lvl1pPr>
            </a:lstStyle>
            <a:p>
              <a:r>
                <a:t>PPI TEST PER 8 SETTIMANE</a:t>
              </a:r>
            </a:p>
          </p:txBody>
        </p:sp>
      </p:grpSp>
      <p:grpSp>
        <p:nvGrpSpPr>
          <p:cNvPr id="248" name="Raggruppa"/>
          <p:cNvGrpSpPr/>
          <p:nvPr/>
        </p:nvGrpSpPr>
        <p:grpSpPr>
          <a:xfrm>
            <a:off x="1169710" y="9752316"/>
            <a:ext cx="4393312" cy="2134303"/>
            <a:chOff x="0" y="0"/>
            <a:chExt cx="4393310" cy="2134301"/>
          </a:xfrm>
        </p:grpSpPr>
        <p:grpSp>
          <p:nvGrpSpPr>
            <p:cNvPr id="244" name="Raggruppa"/>
            <p:cNvGrpSpPr/>
            <p:nvPr/>
          </p:nvGrpSpPr>
          <p:grpSpPr>
            <a:xfrm>
              <a:off x="0" y="0"/>
              <a:ext cx="4393311" cy="1034832"/>
              <a:chOff x="0" y="0"/>
              <a:chExt cx="4393310" cy="1034831"/>
            </a:xfrm>
          </p:grpSpPr>
          <p:sp>
            <p:nvSpPr>
              <p:cNvPr id="242" name="Freccia"/>
              <p:cNvSpPr/>
              <p:nvPr/>
            </p:nvSpPr>
            <p:spPr>
              <a:xfrm rot="5400000">
                <a:off x="1762674" y="14228"/>
                <a:ext cx="867961" cy="839504"/>
              </a:xfrm>
              <a:prstGeom prst="rightArrow">
                <a:avLst>
                  <a:gd name="adj1" fmla="val 28452"/>
                  <a:gd name="adj2" fmla="val 60167"/>
                </a:avLst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hueOff val="-1101185"/>
                      <a:satOff val="4910"/>
                      <a:lumOff val="-14610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43" name="INTERRUZIONE PPI TEST"/>
              <p:cNvSpPr txBox="1"/>
              <p:nvPr/>
            </p:nvSpPr>
            <p:spPr>
              <a:xfrm>
                <a:off x="-1" y="476031"/>
                <a:ext cx="4393312" cy="558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lnSpc>
                    <a:spcPct val="90000"/>
                  </a:lnSpc>
                  <a:defRPr sz="3000" spc="-90"/>
                </a:lvl1pPr>
              </a:lstStyle>
              <a:p>
                <a:r>
                  <a:t>INTERRUZIONE PPI TEST </a:t>
                </a:r>
              </a:p>
            </p:txBody>
          </p:sp>
        </p:grpSp>
        <p:grpSp>
          <p:nvGrpSpPr>
            <p:cNvPr id="247" name="Raggruppa"/>
            <p:cNvGrpSpPr/>
            <p:nvPr/>
          </p:nvGrpSpPr>
          <p:grpSpPr>
            <a:xfrm>
              <a:off x="551497" y="1099470"/>
              <a:ext cx="3290317" cy="1034832"/>
              <a:chOff x="0" y="0"/>
              <a:chExt cx="3290315" cy="1034831"/>
            </a:xfrm>
          </p:grpSpPr>
          <p:sp>
            <p:nvSpPr>
              <p:cNvPr id="245" name="Freccia"/>
              <p:cNvSpPr/>
              <p:nvPr/>
            </p:nvSpPr>
            <p:spPr>
              <a:xfrm rot="5400000">
                <a:off x="1211178" y="14228"/>
                <a:ext cx="867961" cy="839504"/>
              </a:xfrm>
              <a:prstGeom prst="rightArrow">
                <a:avLst>
                  <a:gd name="adj1" fmla="val 28452"/>
                  <a:gd name="adj2" fmla="val 60167"/>
                </a:avLst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hueOff val="-1101185"/>
                      <a:satOff val="4910"/>
                      <a:lumOff val="-14610"/>
                    </a:schemeClr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>
                <a:outerShdw blurRad="76200" dir="18900000" rotWithShape="0">
                  <a:srgbClr val="000000">
                    <a:alpha val="8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200">
                    <a:effectLst>
                      <a:outerShdw blurRad="25400" dist="23998" dir="2700000" rotWithShape="0">
                        <a:srgbClr val="000000">
                          <a:alpha val="31034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46" name="RECIDIVA SINTOMI"/>
              <p:cNvSpPr txBox="1"/>
              <p:nvPr/>
            </p:nvSpPr>
            <p:spPr>
              <a:xfrm>
                <a:off x="0" y="476031"/>
                <a:ext cx="3290317" cy="558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lnSpc>
                    <a:spcPct val="90000"/>
                  </a:lnSpc>
                  <a:defRPr sz="3000" spc="-90"/>
                </a:lvl1pPr>
              </a:lstStyle>
              <a:p>
                <a:r>
                  <a:t>RECIDIVA SINTOMI</a:t>
                </a:r>
              </a:p>
            </p:txBody>
          </p:sp>
        </p:grpSp>
      </p:grpSp>
      <p:grpSp>
        <p:nvGrpSpPr>
          <p:cNvPr id="251" name="Raggruppa"/>
          <p:cNvGrpSpPr/>
          <p:nvPr/>
        </p:nvGrpSpPr>
        <p:grpSpPr>
          <a:xfrm>
            <a:off x="1420027" y="8667273"/>
            <a:ext cx="3892678" cy="1034832"/>
            <a:chOff x="-301180" y="0"/>
            <a:chExt cx="3892677" cy="1034831"/>
          </a:xfrm>
        </p:grpSpPr>
        <p:sp>
          <p:nvSpPr>
            <p:cNvPr id="249" name="Freccia"/>
            <p:cNvSpPr/>
            <p:nvPr/>
          </p:nvSpPr>
          <p:spPr>
            <a:xfrm rot="5400000">
              <a:off x="1211178" y="14228"/>
              <a:ext cx="867961" cy="839504"/>
            </a:xfrm>
            <a:prstGeom prst="rightArrow">
              <a:avLst>
                <a:gd name="adj1" fmla="val 28452"/>
                <a:gd name="adj2" fmla="val 60167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hueOff val="-1101185"/>
                    <a:satOff val="4910"/>
                    <a:lumOff val="-14610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0" name="SCOMPARSA SINTOMI"/>
            <p:cNvSpPr txBox="1"/>
            <p:nvPr/>
          </p:nvSpPr>
          <p:spPr>
            <a:xfrm>
              <a:off x="-301181" y="476031"/>
              <a:ext cx="3892678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90000"/>
                </a:lnSpc>
                <a:defRPr sz="3000" spc="-90"/>
              </a:lvl1pPr>
            </a:lstStyle>
            <a:p>
              <a:r>
                <a:t>SCOMPARSA SINTOMI</a:t>
              </a:r>
            </a:p>
          </p:txBody>
        </p:sp>
      </p:grpSp>
      <p:grpSp>
        <p:nvGrpSpPr>
          <p:cNvPr id="254" name="Raggruppa"/>
          <p:cNvGrpSpPr/>
          <p:nvPr/>
        </p:nvGrpSpPr>
        <p:grpSpPr>
          <a:xfrm>
            <a:off x="7013499" y="9860619"/>
            <a:ext cx="3792855" cy="2142839"/>
            <a:chOff x="0" y="0"/>
            <a:chExt cx="3792854" cy="2142838"/>
          </a:xfrm>
        </p:grpSpPr>
        <p:sp>
          <p:nvSpPr>
            <p:cNvPr id="252" name="Freccia"/>
            <p:cNvSpPr/>
            <p:nvPr/>
          </p:nvSpPr>
          <p:spPr>
            <a:xfrm rot="5400000">
              <a:off x="966864" y="509811"/>
              <a:ext cx="1859127" cy="839505"/>
            </a:xfrm>
            <a:prstGeom prst="rightArrow">
              <a:avLst>
                <a:gd name="adj1" fmla="val 28452"/>
                <a:gd name="adj2" fmla="val 60167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hueOff val="-1101185"/>
                    <a:satOff val="4910"/>
                    <a:lumOff val="-14610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3" name="EGDS…"/>
            <p:cNvSpPr txBox="1"/>
            <p:nvPr/>
          </p:nvSpPr>
          <p:spPr>
            <a:xfrm>
              <a:off x="-1" y="1172558"/>
              <a:ext cx="3792856" cy="9702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90000"/>
                </a:lnSpc>
                <a:defRPr sz="3000" spc="-90"/>
              </a:pPr>
              <a:r>
                <a:t>EGDS</a:t>
              </a:r>
            </a:p>
            <a:p>
              <a:pPr>
                <a:lnSpc>
                  <a:spcPct val="90000"/>
                </a:lnSpc>
                <a:defRPr sz="3000" spc="-90"/>
              </a:pPr>
              <a:r>
                <a:t>OFF PPI 4 SETTIMANE</a:t>
              </a:r>
            </a:p>
          </p:txBody>
        </p:sp>
      </p:grpSp>
      <p:grpSp>
        <p:nvGrpSpPr>
          <p:cNvPr id="257" name="Raggruppa"/>
          <p:cNvGrpSpPr/>
          <p:nvPr/>
        </p:nvGrpSpPr>
        <p:grpSpPr>
          <a:xfrm>
            <a:off x="6642023" y="8697347"/>
            <a:ext cx="4535806" cy="1026040"/>
            <a:chOff x="0" y="0"/>
            <a:chExt cx="4535804" cy="1026039"/>
          </a:xfrm>
        </p:grpSpPr>
        <p:sp>
          <p:nvSpPr>
            <p:cNvPr id="255" name="Freccia"/>
            <p:cNvSpPr/>
            <p:nvPr/>
          </p:nvSpPr>
          <p:spPr>
            <a:xfrm rot="5400000">
              <a:off x="1833921" y="14228"/>
              <a:ext cx="867961" cy="839504"/>
            </a:xfrm>
            <a:prstGeom prst="rightArrow">
              <a:avLst>
                <a:gd name="adj1" fmla="val 28452"/>
                <a:gd name="adj2" fmla="val 60167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hueOff val="-1101185"/>
                    <a:satOff val="4910"/>
                    <a:lumOff val="-14610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6" name="NO SCOMPARSA SINTOMI"/>
            <p:cNvSpPr txBox="1"/>
            <p:nvPr/>
          </p:nvSpPr>
          <p:spPr>
            <a:xfrm>
              <a:off x="-1" y="467239"/>
              <a:ext cx="4535806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90000"/>
                </a:lnSpc>
                <a:defRPr sz="3000" spc="-90"/>
              </a:lvl1pPr>
            </a:lstStyle>
            <a:p>
              <a:r>
                <a:t>NO SCOMPARSA SINTOMI</a:t>
              </a:r>
            </a:p>
          </p:txBody>
        </p:sp>
      </p:grpSp>
      <p:sp>
        <p:nvSpPr>
          <p:cNvPr id="258" name="Freccia"/>
          <p:cNvSpPr/>
          <p:nvPr/>
        </p:nvSpPr>
        <p:spPr>
          <a:xfrm>
            <a:off x="5258417" y="11224128"/>
            <a:ext cx="1627234" cy="839504"/>
          </a:xfrm>
          <a:prstGeom prst="rightArrow">
            <a:avLst>
              <a:gd name="adj1" fmla="val 28452"/>
              <a:gd name="adj2" fmla="val 60167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hueOff val="-1101185"/>
                  <a:satOff val="4910"/>
                  <a:lumOff val="-14610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261" name="Raggruppa"/>
          <p:cNvGrpSpPr/>
          <p:nvPr/>
        </p:nvGrpSpPr>
        <p:grpSpPr>
          <a:xfrm>
            <a:off x="14552930" y="5407971"/>
            <a:ext cx="6628076" cy="2086068"/>
            <a:chOff x="0" y="0"/>
            <a:chExt cx="6628075" cy="2086066"/>
          </a:xfrm>
        </p:grpSpPr>
        <p:sp>
          <p:nvSpPr>
            <p:cNvPr id="259" name="Ovale"/>
            <p:cNvSpPr/>
            <p:nvPr/>
          </p:nvSpPr>
          <p:spPr>
            <a:xfrm>
              <a:off x="0" y="0"/>
              <a:ext cx="6628076" cy="2086067"/>
            </a:xfrm>
            <a:prstGeom prst="ellipse">
              <a:avLst/>
            </a:prstGeom>
            <a:gradFill flip="none" rotWithShape="1">
              <a:gsLst>
                <a:gs pos="0">
                  <a:srgbClr val="C7342B"/>
                </a:gs>
                <a:gs pos="100000">
                  <a:srgbClr val="861E11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0" name="HEARTBURN - REGURGITATION…"/>
            <p:cNvSpPr txBox="1"/>
            <p:nvPr/>
          </p:nvSpPr>
          <p:spPr>
            <a:xfrm>
              <a:off x="91159" y="214993"/>
              <a:ext cx="6445759" cy="1656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90000"/>
                </a:lnSpc>
                <a:defRPr sz="3500" spc="-104">
                  <a:solidFill>
                    <a:srgbClr val="FFA221"/>
                  </a:solidFill>
                </a:defRPr>
              </a:pPr>
              <a:r>
                <a:t>HEARTBURN - REGURGITATION </a:t>
              </a:r>
            </a:p>
            <a:p>
              <a:pPr>
                <a:lnSpc>
                  <a:spcPct val="90000"/>
                </a:lnSpc>
                <a:defRPr sz="1500" spc="-45"/>
              </a:pPr>
              <a:endParaRPr/>
            </a:p>
            <a:p>
              <a:pPr>
                <a:lnSpc>
                  <a:spcPct val="90000"/>
                </a:lnSpc>
                <a:defRPr sz="3000" spc="-90"/>
              </a:pPr>
              <a:r>
                <a:t>SINTOMI DI ALLARME</a:t>
              </a:r>
            </a:p>
            <a:p>
              <a:pPr>
                <a:lnSpc>
                  <a:spcPct val="90000"/>
                </a:lnSpc>
                <a:defRPr sz="3000" spc="-90"/>
              </a:pPr>
              <a:r>
                <a:t>ETÁ &gt; 40 ANNI</a:t>
              </a:r>
            </a:p>
          </p:txBody>
        </p:sp>
      </p:grpSp>
      <p:grpSp>
        <p:nvGrpSpPr>
          <p:cNvPr id="264" name="Raggruppa"/>
          <p:cNvGrpSpPr/>
          <p:nvPr/>
        </p:nvGrpSpPr>
        <p:grpSpPr>
          <a:xfrm>
            <a:off x="17447216" y="7578277"/>
            <a:ext cx="1689753" cy="2025433"/>
            <a:chOff x="133079" y="0"/>
            <a:chExt cx="1689751" cy="2025431"/>
          </a:xfrm>
        </p:grpSpPr>
        <p:sp>
          <p:nvSpPr>
            <p:cNvPr id="262" name="Freccia"/>
            <p:cNvSpPr/>
            <p:nvPr/>
          </p:nvSpPr>
          <p:spPr>
            <a:xfrm rot="5400000">
              <a:off x="118851" y="14228"/>
              <a:ext cx="867960" cy="839504"/>
            </a:xfrm>
            <a:prstGeom prst="rightArrow">
              <a:avLst>
                <a:gd name="adj1" fmla="val 28452"/>
                <a:gd name="adj2" fmla="val 60167"/>
              </a:avLst>
            </a:prstGeom>
            <a:gradFill flip="none" rotWithShape="1">
              <a:gsLst>
                <a:gs pos="0">
                  <a:srgbClr val="D3372D"/>
                </a:gs>
                <a:gs pos="100000">
                  <a:srgbClr val="A32415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3" name="EGDS"/>
            <p:cNvSpPr/>
            <p:nvPr/>
          </p:nvSpPr>
          <p:spPr>
            <a:xfrm>
              <a:off x="552830" y="75543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90000"/>
                </a:lnSpc>
                <a:defRPr sz="3000" spc="-90"/>
              </a:lvl1pPr>
            </a:lstStyle>
            <a:p>
              <a:r>
                <a:t>EGDS</a:t>
              </a:r>
            </a:p>
          </p:txBody>
        </p:sp>
      </p:grpSp>
      <p:grpSp>
        <p:nvGrpSpPr>
          <p:cNvPr id="267" name="Raggruppa"/>
          <p:cNvGrpSpPr/>
          <p:nvPr/>
        </p:nvGrpSpPr>
        <p:grpSpPr>
          <a:xfrm>
            <a:off x="15602824" y="8633273"/>
            <a:ext cx="1689752" cy="2430321"/>
            <a:chOff x="433878" y="0"/>
            <a:chExt cx="1689751" cy="2430319"/>
          </a:xfrm>
        </p:grpSpPr>
        <p:sp>
          <p:nvSpPr>
            <p:cNvPr id="265" name="Freccia"/>
            <p:cNvSpPr/>
            <p:nvPr/>
          </p:nvSpPr>
          <p:spPr>
            <a:xfrm rot="5400000">
              <a:off x="419650" y="14228"/>
              <a:ext cx="867961" cy="839504"/>
            </a:xfrm>
            <a:prstGeom prst="rightArrow">
              <a:avLst>
                <a:gd name="adj1" fmla="val 28452"/>
                <a:gd name="adj2" fmla="val 60167"/>
              </a:avLst>
            </a:prstGeom>
            <a:gradFill flip="none" rotWithShape="1">
              <a:gsLst>
                <a:gs pos="0">
                  <a:srgbClr val="D3372D"/>
                </a:gs>
                <a:gs pos="100000">
                  <a:srgbClr val="A32415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6" name="LA…"/>
            <p:cNvSpPr/>
            <p:nvPr/>
          </p:nvSpPr>
          <p:spPr>
            <a:xfrm>
              <a:off x="853630" y="116031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80000"/>
                </a:lnSpc>
                <a:defRPr sz="3000" spc="-90"/>
              </a:pPr>
              <a:r>
                <a:t>LA</a:t>
              </a:r>
            </a:p>
            <a:p>
              <a:pPr>
                <a:defRPr sz="3000" spc="-90"/>
              </a:pPr>
              <a:r>
                <a:t>a, b, c, d</a:t>
              </a:r>
            </a:p>
            <a:p>
              <a:pPr>
                <a:defRPr sz="1000" spc="-29"/>
              </a:pPr>
              <a:endParaRPr/>
            </a:p>
            <a:p>
              <a:pPr>
                <a:lnSpc>
                  <a:spcPct val="90000"/>
                </a:lnSpc>
                <a:defRPr sz="3000" spc="-90"/>
              </a:pPr>
              <a:r>
                <a:t>BARRETT</a:t>
              </a:r>
            </a:p>
          </p:txBody>
        </p:sp>
      </p:grpSp>
      <p:grpSp>
        <p:nvGrpSpPr>
          <p:cNvPr id="270" name="Raggruppa"/>
          <p:cNvGrpSpPr/>
          <p:nvPr/>
        </p:nvGrpSpPr>
        <p:grpSpPr>
          <a:xfrm>
            <a:off x="14766227" y="10615118"/>
            <a:ext cx="2512696" cy="1467661"/>
            <a:chOff x="0" y="0"/>
            <a:chExt cx="2512695" cy="1467659"/>
          </a:xfrm>
        </p:grpSpPr>
        <p:sp>
          <p:nvSpPr>
            <p:cNvPr id="268" name="Freccia"/>
            <p:cNvSpPr/>
            <p:nvPr/>
          </p:nvSpPr>
          <p:spPr>
            <a:xfrm rot="5400000">
              <a:off x="822367" y="14228"/>
              <a:ext cx="867961" cy="839504"/>
            </a:xfrm>
            <a:prstGeom prst="rightArrow">
              <a:avLst>
                <a:gd name="adj1" fmla="val 28452"/>
                <a:gd name="adj2" fmla="val 60167"/>
              </a:avLst>
            </a:prstGeom>
            <a:gradFill flip="none" rotWithShape="1">
              <a:gsLst>
                <a:gs pos="0">
                  <a:srgbClr val="D3372D"/>
                </a:gs>
                <a:gs pos="100000">
                  <a:srgbClr val="A32415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9" name="ERD…"/>
            <p:cNvSpPr txBox="1"/>
            <p:nvPr/>
          </p:nvSpPr>
          <p:spPr>
            <a:xfrm>
              <a:off x="0" y="497379"/>
              <a:ext cx="2512696" cy="9702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90000"/>
                </a:lnSpc>
                <a:defRPr sz="3000" spc="-90"/>
              </a:pPr>
              <a:r>
                <a:t>ERD</a:t>
              </a:r>
            </a:p>
            <a:p>
              <a:pPr>
                <a:lnSpc>
                  <a:spcPct val="90000"/>
                </a:lnSpc>
                <a:defRPr sz="3000" spc="-90"/>
              </a:pPr>
              <a:r>
                <a:t>CONFERMATA</a:t>
              </a:r>
            </a:p>
          </p:txBody>
        </p:sp>
      </p:grpSp>
      <p:grpSp>
        <p:nvGrpSpPr>
          <p:cNvPr id="273" name="Raggruppa"/>
          <p:cNvGrpSpPr/>
          <p:nvPr/>
        </p:nvGrpSpPr>
        <p:grpSpPr>
          <a:xfrm>
            <a:off x="19162955" y="8633273"/>
            <a:ext cx="1689753" cy="2011221"/>
            <a:chOff x="1034525" y="0"/>
            <a:chExt cx="1689751" cy="2011219"/>
          </a:xfrm>
        </p:grpSpPr>
        <p:sp>
          <p:nvSpPr>
            <p:cNvPr id="271" name="Freccia"/>
            <p:cNvSpPr/>
            <p:nvPr/>
          </p:nvSpPr>
          <p:spPr>
            <a:xfrm rot="5400000">
              <a:off x="1020297" y="14228"/>
              <a:ext cx="867961" cy="839504"/>
            </a:xfrm>
            <a:prstGeom prst="rightArrow">
              <a:avLst>
                <a:gd name="adj1" fmla="val 28452"/>
                <a:gd name="adj2" fmla="val 60167"/>
              </a:avLst>
            </a:prstGeom>
            <a:gradFill flip="none" rotWithShape="1">
              <a:gsLst>
                <a:gs pos="0">
                  <a:srgbClr val="D3372D"/>
                </a:gs>
                <a:gs pos="100000">
                  <a:srgbClr val="A32415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2" name="EGDS NEGATIVA"/>
            <p:cNvSpPr/>
            <p:nvPr/>
          </p:nvSpPr>
          <p:spPr>
            <a:xfrm>
              <a:off x="1454276" y="74121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80000"/>
                </a:lnSpc>
                <a:defRPr sz="3000" spc="-90"/>
              </a:lvl1pPr>
            </a:lstStyle>
            <a:p>
              <a:r>
                <a:t>EGDS NEGATIVA</a:t>
              </a:r>
            </a:p>
          </p:txBody>
        </p:sp>
      </p:grpSp>
      <p:grpSp>
        <p:nvGrpSpPr>
          <p:cNvPr id="276" name="Raggruppa"/>
          <p:cNvGrpSpPr/>
          <p:nvPr/>
        </p:nvGrpSpPr>
        <p:grpSpPr>
          <a:xfrm>
            <a:off x="20794298" y="9912246"/>
            <a:ext cx="3454948" cy="974262"/>
            <a:chOff x="0" y="0"/>
            <a:chExt cx="3454947" cy="974260"/>
          </a:xfrm>
        </p:grpSpPr>
        <p:sp>
          <p:nvSpPr>
            <p:cNvPr id="274" name="NORMALE…"/>
            <p:cNvSpPr txBox="1"/>
            <p:nvPr/>
          </p:nvSpPr>
          <p:spPr>
            <a:xfrm>
              <a:off x="918249" y="0"/>
              <a:ext cx="2536699" cy="970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90000"/>
                </a:lnSpc>
                <a:defRPr sz="3000" spc="-90"/>
              </a:pPr>
              <a:r>
                <a:t>NORMALE</a:t>
              </a:r>
            </a:p>
            <a:p>
              <a:pPr>
                <a:lnSpc>
                  <a:spcPct val="90000"/>
                </a:lnSpc>
                <a:defRPr sz="3000" spc="-90"/>
              </a:pPr>
              <a:r>
                <a:t>ALTRA CAUSA</a:t>
              </a:r>
            </a:p>
          </p:txBody>
        </p:sp>
        <p:sp>
          <p:nvSpPr>
            <p:cNvPr id="275" name="Freccia"/>
            <p:cNvSpPr/>
            <p:nvPr/>
          </p:nvSpPr>
          <p:spPr>
            <a:xfrm>
              <a:off x="0" y="134756"/>
              <a:ext cx="919101" cy="839505"/>
            </a:xfrm>
            <a:prstGeom prst="rightArrow">
              <a:avLst>
                <a:gd name="adj1" fmla="val 28452"/>
                <a:gd name="adj2" fmla="val 60167"/>
              </a:avLst>
            </a:prstGeom>
            <a:gradFill flip="none" rotWithShape="1">
              <a:gsLst>
                <a:gs pos="0">
                  <a:srgbClr val="E13B30"/>
                </a:gs>
                <a:gs pos="100000">
                  <a:srgbClr val="9D2314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279" name="Raggruppa"/>
          <p:cNvGrpSpPr/>
          <p:nvPr/>
        </p:nvGrpSpPr>
        <p:grpSpPr>
          <a:xfrm>
            <a:off x="19162955" y="9797627"/>
            <a:ext cx="1689753" cy="2011220"/>
            <a:chOff x="765729" y="0"/>
            <a:chExt cx="1689751" cy="2011219"/>
          </a:xfrm>
        </p:grpSpPr>
        <p:sp>
          <p:nvSpPr>
            <p:cNvPr id="277" name="Freccia"/>
            <p:cNvSpPr/>
            <p:nvPr/>
          </p:nvSpPr>
          <p:spPr>
            <a:xfrm rot="5400000">
              <a:off x="751501" y="14228"/>
              <a:ext cx="867961" cy="839504"/>
            </a:xfrm>
            <a:prstGeom prst="rightArrow">
              <a:avLst>
                <a:gd name="adj1" fmla="val 28452"/>
                <a:gd name="adj2" fmla="val 60167"/>
              </a:avLst>
            </a:prstGeom>
            <a:gradFill flip="none" rotWithShape="1">
              <a:gsLst>
                <a:gs pos="0">
                  <a:srgbClr val="D3372D"/>
                </a:gs>
                <a:gs pos="100000">
                  <a:srgbClr val="A32415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8" name="STUDIO…"/>
            <p:cNvSpPr/>
            <p:nvPr/>
          </p:nvSpPr>
          <p:spPr>
            <a:xfrm>
              <a:off x="1185481" y="74121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80000"/>
                </a:lnSpc>
                <a:defRPr sz="3000" spc="-90"/>
              </a:pPr>
              <a:r>
                <a:t>STUDIO</a:t>
              </a:r>
            </a:p>
            <a:p>
              <a:pPr>
                <a:lnSpc>
                  <a:spcPct val="80000"/>
                </a:lnSpc>
                <a:defRPr sz="3000" spc="-90"/>
              </a:pPr>
              <a:r>
                <a:t>FUNZIONALE</a:t>
              </a:r>
            </a:p>
          </p:txBody>
        </p:sp>
      </p:grpSp>
      <p:grpSp>
        <p:nvGrpSpPr>
          <p:cNvPr id="282" name="Raggruppa"/>
          <p:cNvGrpSpPr/>
          <p:nvPr/>
        </p:nvGrpSpPr>
        <p:grpSpPr>
          <a:xfrm>
            <a:off x="17783435" y="11138358"/>
            <a:ext cx="3598546" cy="1467661"/>
            <a:chOff x="0" y="0"/>
            <a:chExt cx="3598545" cy="1467659"/>
          </a:xfrm>
        </p:grpSpPr>
        <p:sp>
          <p:nvSpPr>
            <p:cNvPr id="280" name="Freccia"/>
            <p:cNvSpPr/>
            <p:nvPr/>
          </p:nvSpPr>
          <p:spPr>
            <a:xfrm rot="5400000">
              <a:off x="1365292" y="14228"/>
              <a:ext cx="867961" cy="839504"/>
            </a:xfrm>
            <a:prstGeom prst="rightArrow">
              <a:avLst>
                <a:gd name="adj1" fmla="val 28452"/>
                <a:gd name="adj2" fmla="val 60167"/>
              </a:avLst>
            </a:prstGeom>
            <a:gradFill flip="none" rotWithShape="1">
              <a:gsLst>
                <a:gs pos="0">
                  <a:srgbClr val="D3372D"/>
                </a:gs>
                <a:gs pos="100000">
                  <a:srgbClr val="A32415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1" name="ANORMALE…"/>
            <p:cNvSpPr txBox="1"/>
            <p:nvPr/>
          </p:nvSpPr>
          <p:spPr>
            <a:xfrm>
              <a:off x="-1" y="497379"/>
              <a:ext cx="3598546" cy="9702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90000"/>
                </a:lnSpc>
                <a:defRPr sz="3000" spc="-90"/>
              </a:pPr>
              <a:r>
                <a:t>ANORMALE</a:t>
              </a:r>
            </a:p>
            <a:p>
              <a:pPr>
                <a:lnSpc>
                  <a:spcPct val="90000"/>
                </a:lnSpc>
                <a:defRPr sz="3000" spc="-90"/>
              </a:pPr>
              <a:r>
                <a:t>NERD CONFERMATA</a:t>
              </a:r>
            </a:p>
          </p:txBody>
        </p:sp>
      </p:grpSp>
      <p:grpSp>
        <p:nvGrpSpPr>
          <p:cNvPr id="286" name="Raggruppa"/>
          <p:cNvGrpSpPr/>
          <p:nvPr/>
        </p:nvGrpSpPr>
        <p:grpSpPr>
          <a:xfrm>
            <a:off x="10959603" y="7536407"/>
            <a:ext cx="5492501" cy="4263023"/>
            <a:chOff x="0" y="0"/>
            <a:chExt cx="5492500" cy="4263022"/>
          </a:xfrm>
        </p:grpSpPr>
        <p:sp>
          <p:nvSpPr>
            <p:cNvPr id="283" name="Freccia"/>
            <p:cNvSpPr/>
            <p:nvPr/>
          </p:nvSpPr>
          <p:spPr>
            <a:xfrm>
              <a:off x="1099189" y="0"/>
              <a:ext cx="4393312" cy="839504"/>
            </a:xfrm>
            <a:prstGeom prst="rightArrow">
              <a:avLst>
                <a:gd name="adj1" fmla="val 28452"/>
                <a:gd name="adj2" fmla="val 60167"/>
              </a:avLst>
            </a:prstGeom>
            <a:solidFill>
              <a:srgbClr val="009623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009623"/>
                  </a:solidFill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4" name="Linea"/>
            <p:cNvSpPr/>
            <p:nvPr/>
          </p:nvSpPr>
          <p:spPr>
            <a:xfrm flipV="1">
              <a:off x="1188108" y="323201"/>
              <a:ext cx="1" cy="3939822"/>
            </a:xfrm>
            <a:prstGeom prst="line">
              <a:avLst/>
            </a:prstGeom>
            <a:noFill/>
            <a:ln w="190500" cap="flat">
              <a:solidFill>
                <a:srgbClr val="00962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5" name="Linea"/>
            <p:cNvSpPr/>
            <p:nvPr/>
          </p:nvSpPr>
          <p:spPr>
            <a:xfrm flipH="1">
              <a:off x="0" y="4167771"/>
              <a:ext cx="1105662" cy="1"/>
            </a:xfrm>
            <a:prstGeom prst="line">
              <a:avLst/>
            </a:prstGeom>
            <a:noFill/>
            <a:ln w="190500" cap="flat">
              <a:solidFill>
                <a:srgbClr val="00962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1" animBg="1" advAuto="0"/>
      <p:bldP spid="241" grpId="2" animBg="1" advAuto="0"/>
      <p:bldP spid="248" grpId="6" animBg="1" advAuto="0"/>
      <p:bldP spid="251" grpId="5" animBg="1" advAuto="0"/>
      <p:bldP spid="254" grpId="4" animBg="1" advAuto="0"/>
      <p:bldP spid="257" grpId="3" animBg="1" advAuto="0"/>
      <p:bldP spid="258" grpId="7" animBg="1" advAuto="0"/>
      <p:bldP spid="261" grpId="8" animBg="1" advAuto="0"/>
      <p:bldP spid="264" grpId="9" animBg="1" advAuto="0"/>
      <p:bldP spid="267" grpId="11" animBg="1" advAuto="0"/>
      <p:bldP spid="270" grpId="12" animBg="1" advAuto="0"/>
      <p:bldP spid="273" grpId="13" animBg="1" advAuto="0"/>
      <p:bldP spid="276" grpId="16" animBg="1" advAuto="0"/>
      <p:bldP spid="279" grpId="14" animBg="1" advAuto="0"/>
      <p:bldP spid="282" grpId="15" animBg="1" advAuto="0"/>
      <p:bldP spid="286" grpId="1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ttangolo"/>
          <p:cNvSpPr/>
          <p:nvPr/>
        </p:nvSpPr>
        <p:spPr>
          <a:xfrm>
            <a:off x="315" y="12863429"/>
            <a:ext cx="24451440" cy="8679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9" name="G. Galloro"/>
          <p:cNvSpPr txBox="1"/>
          <p:nvPr/>
        </p:nvSpPr>
        <p:spPr>
          <a:xfrm>
            <a:off x="335827" y="13029440"/>
            <a:ext cx="18335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G. Galloro</a:t>
            </a:r>
          </a:p>
        </p:txBody>
      </p:sp>
      <p:pic>
        <p:nvPicPr>
          <p:cNvPr id="290" name="Bolla Federico trasparente.gif" descr="Bolla Federico trasparen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648" y="12922767"/>
            <a:ext cx="749147" cy="749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Logo Endo.gif" descr="Logo End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7001" y="12921939"/>
            <a:ext cx="749301" cy="750940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UOC di Chirurgia Endoscopica"/>
          <p:cNvSpPr txBox="1"/>
          <p:nvPr/>
        </p:nvSpPr>
        <p:spPr>
          <a:xfrm>
            <a:off x="16643004" y="13018010"/>
            <a:ext cx="54067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UOC di Chirurgia Endoscopica</a:t>
            </a:r>
          </a:p>
        </p:txBody>
      </p:sp>
      <p:sp>
        <p:nvSpPr>
          <p:cNvPr id="293" name="Università di Napoli Federico II - Scuola di Medicina e Chirurgia"/>
          <p:cNvSpPr txBox="1"/>
          <p:nvPr/>
        </p:nvSpPr>
        <p:spPr>
          <a:xfrm>
            <a:off x="3335158" y="13018010"/>
            <a:ext cx="1095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Università di Napoli Federico II - Scuola di Medicina e Chirurgia</a:t>
            </a:r>
          </a:p>
        </p:txBody>
      </p:sp>
      <p:grpSp>
        <p:nvGrpSpPr>
          <p:cNvPr id="298" name="Raggruppa"/>
          <p:cNvGrpSpPr/>
          <p:nvPr/>
        </p:nvGrpSpPr>
        <p:grpSpPr>
          <a:xfrm>
            <a:off x="315" y="-65100"/>
            <a:ext cx="24383370" cy="1639155"/>
            <a:chOff x="0" y="0"/>
            <a:chExt cx="24383369" cy="1639153"/>
          </a:xfrm>
        </p:grpSpPr>
        <p:sp>
          <p:nvSpPr>
            <p:cNvPr id="294" name="Rettangolo"/>
            <p:cNvSpPr/>
            <p:nvPr/>
          </p:nvSpPr>
          <p:spPr>
            <a:xfrm>
              <a:off x="0" y="42440"/>
              <a:ext cx="24383370" cy="1575722"/>
            </a:xfrm>
            <a:prstGeom prst="rect">
              <a:avLst/>
            </a:prstGeom>
            <a:gradFill flip="none" rotWithShape="1">
              <a:gsLst>
                <a:gs pos="0">
                  <a:srgbClr val="153065"/>
                </a:gs>
                <a:gs pos="100000">
                  <a:srgbClr val="15306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5" name="SPRING MEETING SICOB 2025                                                                                                                           Venezia 13 -14 maggio 2025…"/>
            <p:cNvSpPr txBox="1"/>
            <p:nvPr/>
          </p:nvSpPr>
          <p:spPr>
            <a:xfrm>
              <a:off x="142873" y="0"/>
              <a:ext cx="23962493" cy="1575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lvl="1" algn="l">
                <a:defRPr sz="2600"/>
              </a:pPr>
              <a:r>
                <a:rPr sz="2400"/>
                <a:t>SPRING MEETING SICOB 2025 </a:t>
              </a:r>
              <a:r>
                <a:rPr sz="3300"/>
                <a:t>                                                                                                                          </a:t>
              </a:r>
              <a:r>
                <a:rPr sz="2500"/>
                <a:t>Venezia 13 -14 maggio 2025</a:t>
              </a:r>
              <a:r>
                <a:rPr sz="3300"/>
                <a:t> </a:t>
              </a:r>
              <a:r>
                <a:t> </a:t>
              </a:r>
            </a:p>
            <a:p>
              <a:pPr lvl="1" algn="l">
                <a:defRPr sz="24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OBESITÁ, CHIRURGIA BARIATRICA E REFLUSSO</a:t>
              </a:r>
              <a:endParaRPr sz="2500">
                <a:solidFill>
                  <a:srgbClr val="FFA221"/>
                </a:solidFill>
              </a:endParaRPr>
            </a:p>
            <a:p>
              <a:pPr lvl="1" algn="l">
                <a:lnSpc>
                  <a:spcPct val="60000"/>
                </a:lnSpc>
                <a:defRPr sz="10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endParaRPr>
                <a:solidFill>
                  <a:srgbClr val="FFA221"/>
                </a:solidFill>
              </a:endParaRPr>
            </a:p>
            <a:p>
              <a:pPr lvl="1" algn="l">
                <a:defRPr sz="35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MBS &amp; GERD: TOOL DIAGNOSTICI E OPZIONI TERAPEUTICHE</a:t>
              </a:r>
            </a:p>
          </p:txBody>
        </p:sp>
        <p:pic>
          <p:nvPicPr>
            <p:cNvPr id="296" name="Screenshot 2025-05-02 alle 16.12.57.png" descr="Screenshot 2025-05-02 alle 16.12.5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52593" y="63433"/>
              <a:ext cx="1122554" cy="1575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7" name="Screenshot 2025-05-02 alle 16.32.41.png" descr="Screenshot 2025-05-02 alle 16.32.41.png"/>
            <p:cNvPicPr>
              <a:picLocks noChangeAspect="1"/>
            </p:cNvPicPr>
            <p:nvPr/>
          </p:nvPicPr>
          <p:blipFill>
            <a:blip r:embed="rId5"/>
            <a:srcRect l="4794" t="3531" r="11463" b="3241"/>
            <a:stretch>
              <a:fillRect/>
            </a:stretch>
          </p:blipFill>
          <p:spPr>
            <a:xfrm>
              <a:off x="4740203" y="105352"/>
              <a:ext cx="295387" cy="45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60" extrusionOk="0">
                  <a:moveTo>
                    <a:pt x="8319" y="0"/>
                  </a:moveTo>
                  <a:cubicBezTo>
                    <a:pt x="7865" y="1"/>
                    <a:pt x="7750" y="17"/>
                    <a:pt x="7626" y="133"/>
                  </a:cubicBezTo>
                  <a:cubicBezTo>
                    <a:pt x="7444" y="304"/>
                    <a:pt x="7422" y="1121"/>
                    <a:pt x="7597" y="1270"/>
                  </a:cubicBezTo>
                  <a:cubicBezTo>
                    <a:pt x="7747" y="1398"/>
                    <a:pt x="8102" y="1516"/>
                    <a:pt x="8319" y="1516"/>
                  </a:cubicBezTo>
                  <a:cubicBezTo>
                    <a:pt x="8412" y="1516"/>
                    <a:pt x="8816" y="1571"/>
                    <a:pt x="9214" y="1649"/>
                  </a:cubicBezTo>
                  <a:cubicBezTo>
                    <a:pt x="10021" y="1807"/>
                    <a:pt x="10507" y="2072"/>
                    <a:pt x="10975" y="2597"/>
                  </a:cubicBezTo>
                  <a:cubicBezTo>
                    <a:pt x="11216" y="2867"/>
                    <a:pt x="11230" y="2935"/>
                    <a:pt x="11234" y="3601"/>
                  </a:cubicBezTo>
                  <a:cubicBezTo>
                    <a:pt x="11239" y="4261"/>
                    <a:pt x="11228" y="4355"/>
                    <a:pt x="11003" y="4605"/>
                  </a:cubicBezTo>
                  <a:cubicBezTo>
                    <a:pt x="10623" y="5029"/>
                    <a:pt x="10349" y="5164"/>
                    <a:pt x="9993" y="5117"/>
                  </a:cubicBezTo>
                  <a:lnTo>
                    <a:pt x="9704" y="5079"/>
                  </a:lnTo>
                  <a:lnTo>
                    <a:pt x="10022" y="4795"/>
                  </a:lnTo>
                  <a:cubicBezTo>
                    <a:pt x="10387" y="4481"/>
                    <a:pt x="10628" y="4009"/>
                    <a:pt x="10628" y="3639"/>
                  </a:cubicBezTo>
                  <a:cubicBezTo>
                    <a:pt x="10628" y="2928"/>
                    <a:pt x="9585" y="2005"/>
                    <a:pt x="8665" y="1914"/>
                  </a:cubicBezTo>
                  <a:cubicBezTo>
                    <a:pt x="7878" y="1837"/>
                    <a:pt x="7036" y="1920"/>
                    <a:pt x="6616" y="2123"/>
                  </a:cubicBezTo>
                  <a:cubicBezTo>
                    <a:pt x="6115" y="2365"/>
                    <a:pt x="5581" y="2819"/>
                    <a:pt x="5519" y="3051"/>
                  </a:cubicBezTo>
                  <a:cubicBezTo>
                    <a:pt x="5491" y="3155"/>
                    <a:pt x="5448" y="3721"/>
                    <a:pt x="5432" y="4302"/>
                  </a:cubicBezTo>
                  <a:lnTo>
                    <a:pt x="5403" y="5344"/>
                  </a:lnTo>
                  <a:lnTo>
                    <a:pt x="5663" y="5591"/>
                  </a:lnTo>
                  <a:lnTo>
                    <a:pt x="5952" y="5818"/>
                  </a:lnTo>
                  <a:lnTo>
                    <a:pt x="5605" y="6159"/>
                  </a:lnTo>
                  <a:cubicBezTo>
                    <a:pt x="5415" y="6347"/>
                    <a:pt x="5173" y="6584"/>
                    <a:pt x="5086" y="6671"/>
                  </a:cubicBezTo>
                  <a:cubicBezTo>
                    <a:pt x="4999" y="6757"/>
                    <a:pt x="4748" y="6994"/>
                    <a:pt x="4537" y="7201"/>
                  </a:cubicBezTo>
                  <a:cubicBezTo>
                    <a:pt x="3725" y="8001"/>
                    <a:pt x="3504" y="8701"/>
                    <a:pt x="3527" y="10461"/>
                  </a:cubicBezTo>
                  <a:cubicBezTo>
                    <a:pt x="3544" y="11704"/>
                    <a:pt x="3585" y="11940"/>
                    <a:pt x="3845" y="12640"/>
                  </a:cubicBezTo>
                  <a:cubicBezTo>
                    <a:pt x="3902" y="12795"/>
                    <a:pt x="4002" y="13032"/>
                    <a:pt x="4047" y="13170"/>
                  </a:cubicBezTo>
                  <a:cubicBezTo>
                    <a:pt x="4092" y="13309"/>
                    <a:pt x="4285" y="13652"/>
                    <a:pt x="4480" y="13928"/>
                  </a:cubicBezTo>
                  <a:cubicBezTo>
                    <a:pt x="5044" y="14728"/>
                    <a:pt x="5172" y="15164"/>
                    <a:pt x="5172" y="16032"/>
                  </a:cubicBezTo>
                  <a:cubicBezTo>
                    <a:pt x="5172" y="17017"/>
                    <a:pt x="4976" y="17502"/>
                    <a:pt x="4162" y="18382"/>
                  </a:cubicBezTo>
                  <a:cubicBezTo>
                    <a:pt x="3608" y="18980"/>
                    <a:pt x="3008" y="19349"/>
                    <a:pt x="2055" y="19727"/>
                  </a:cubicBezTo>
                  <a:cubicBezTo>
                    <a:pt x="1613" y="19902"/>
                    <a:pt x="1249" y="20073"/>
                    <a:pt x="1218" y="20106"/>
                  </a:cubicBezTo>
                  <a:cubicBezTo>
                    <a:pt x="1156" y="20171"/>
                    <a:pt x="354" y="20428"/>
                    <a:pt x="208" y="20428"/>
                  </a:cubicBezTo>
                  <a:cubicBezTo>
                    <a:pt x="-71" y="20428"/>
                    <a:pt x="-68" y="21195"/>
                    <a:pt x="208" y="21376"/>
                  </a:cubicBezTo>
                  <a:cubicBezTo>
                    <a:pt x="438" y="21527"/>
                    <a:pt x="1147" y="21547"/>
                    <a:pt x="1535" y="21413"/>
                  </a:cubicBezTo>
                  <a:cubicBezTo>
                    <a:pt x="1675" y="21366"/>
                    <a:pt x="1894" y="21296"/>
                    <a:pt x="2026" y="21262"/>
                  </a:cubicBezTo>
                  <a:cubicBezTo>
                    <a:pt x="2725" y="21079"/>
                    <a:pt x="4834" y="19837"/>
                    <a:pt x="5317" y="19329"/>
                  </a:cubicBezTo>
                  <a:cubicBezTo>
                    <a:pt x="5415" y="19225"/>
                    <a:pt x="5626" y="19049"/>
                    <a:pt x="5779" y="18931"/>
                  </a:cubicBezTo>
                  <a:cubicBezTo>
                    <a:pt x="6025" y="18741"/>
                    <a:pt x="6309" y="18392"/>
                    <a:pt x="6731" y="17737"/>
                  </a:cubicBezTo>
                  <a:cubicBezTo>
                    <a:pt x="6850" y="17554"/>
                    <a:pt x="6862" y="17731"/>
                    <a:pt x="6904" y="19405"/>
                  </a:cubicBezTo>
                  <a:cubicBezTo>
                    <a:pt x="6941" y="20820"/>
                    <a:pt x="6983" y="21301"/>
                    <a:pt x="7078" y="21376"/>
                  </a:cubicBezTo>
                  <a:cubicBezTo>
                    <a:pt x="7183" y="21459"/>
                    <a:pt x="7500" y="21489"/>
                    <a:pt x="9041" y="21489"/>
                  </a:cubicBezTo>
                  <a:cubicBezTo>
                    <a:pt x="10043" y="21490"/>
                    <a:pt x="10887" y="21508"/>
                    <a:pt x="10917" y="21527"/>
                  </a:cubicBezTo>
                  <a:cubicBezTo>
                    <a:pt x="11028" y="21600"/>
                    <a:pt x="12135" y="21544"/>
                    <a:pt x="12505" y="21451"/>
                  </a:cubicBezTo>
                  <a:cubicBezTo>
                    <a:pt x="12715" y="21399"/>
                    <a:pt x="13029" y="21328"/>
                    <a:pt x="13197" y="21300"/>
                  </a:cubicBezTo>
                  <a:cubicBezTo>
                    <a:pt x="13855" y="21190"/>
                    <a:pt x="15940" y="20455"/>
                    <a:pt x="16517" y="20125"/>
                  </a:cubicBezTo>
                  <a:cubicBezTo>
                    <a:pt x="18397" y="19047"/>
                    <a:pt x="19644" y="18036"/>
                    <a:pt x="20385" y="16979"/>
                  </a:cubicBezTo>
                  <a:cubicBezTo>
                    <a:pt x="20573" y="16712"/>
                    <a:pt x="20832" y="16350"/>
                    <a:pt x="20962" y="16164"/>
                  </a:cubicBezTo>
                  <a:cubicBezTo>
                    <a:pt x="21092" y="15979"/>
                    <a:pt x="21222" y="15722"/>
                    <a:pt x="21251" y="15596"/>
                  </a:cubicBezTo>
                  <a:cubicBezTo>
                    <a:pt x="21280" y="15470"/>
                    <a:pt x="21341" y="15305"/>
                    <a:pt x="21395" y="15236"/>
                  </a:cubicBezTo>
                  <a:cubicBezTo>
                    <a:pt x="21529" y="15065"/>
                    <a:pt x="21506" y="12063"/>
                    <a:pt x="21366" y="11654"/>
                  </a:cubicBezTo>
                  <a:cubicBezTo>
                    <a:pt x="21200" y="11166"/>
                    <a:pt x="20945" y="10708"/>
                    <a:pt x="20472" y="10006"/>
                  </a:cubicBezTo>
                  <a:cubicBezTo>
                    <a:pt x="19507" y="8576"/>
                    <a:pt x="17870" y="7345"/>
                    <a:pt x="15709" y="6405"/>
                  </a:cubicBezTo>
                  <a:cubicBezTo>
                    <a:pt x="14649" y="5945"/>
                    <a:pt x="13714" y="5647"/>
                    <a:pt x="13284" y="5647"/>
                  </a:cubicBezTo>
                  <a:cubicBezTo>
                    <a:pt x="13115" y="5647"/>
                    <a:pt x="12886" y="5616"/>
                    <a:pt x="12793" y="5572"/>
                  </a:cubicBezTo>
                  <a:cubicBezTo>
                    <a:pt x="12612" y="5485"/>
                    <a:pt x="12641" y="5476"/>
                    <a:pt x="13082" y="4852"/>
                  </a:cubicBezTo>
                  <a:cubicBezTo>
                    <a:pt x="13147" y="4759"/>
                    <a:pt x="13168" y="4261"/>
                    <a:pt x="13168" y="3582"/>
                  </a:cubicBezTo>
                  <a:cubicBezTo>
                    <a:pt x="13168" y="2629"/>
                    <a:pt x="13158" y="2431"/>
                    <a:pt x="12995" y="2161"/>
                  </a:cubicBezTo>
                  <a:cubicBezTo>
                    <a:pt x="12719" y="1701"/>
                    <a:pt x="12138" y="1172"/>
                    <a:pt x="11725" y="986"/>
                  </a:cubicBezTo>
                  <a:cubicBezTo>
                    <a:pt x="11527" y="896"/>
                    <a:pt x="11151" y="709"/>
                    <a:pt x="10888" y="588"/>
                  </a:cubicBezTo>
                  <a:cubicBezTo>
                    <a:pt x="10037" y="198"/>
                    <a:pt x="9138" y="0"/>
                    <a:pt x="8319" y="0"/>
                  </a:cubicBezTo>
                  <a:close/>
                  <a:moveTo>
                    <a:pt x="9127" y="6747"/>
                  </a:moveTo>
                  <a:lnTo>
                    <a:pt x="9445" y="6860"/>
                  </a:lnTo>
                  <a:cubicBezTo>
                    <a:pt x="9642" y="6926"/>
                    <a:pt x="10138" y="6984"/>
                    <a:pt x="10744" y="7012"/>
                  </a:cubicBezTo>
                  <a:cubicBezTo>
                    <a:pt x="11281" y="7037"/>
                    <a:pt x="11786" y="7079"/>
                    <a:pt x="11869" y="7107"/>
                  </a:cubicBezTo>
                  <a:cubicBezTo>
                    <a:pt x="11953" y="7134"/>
                    <a:pt x="12210" y="7199"/>
                    <a:pt x="12447" y="7258"/>
                  </a:cubicBezTo>
                  <a:cubicBezTo>
                    <a:pt x="12684" y="7317"/>
                    <a:pt x="13000" y="7400"/>
                    <a:pt x="13140" y="7448"/>
                  </a:cubicBezTo>
                  <a:cubicBezTo>
                    <a:pt x="13279" y="7496"/>
                    <a:pt x="13457" y="7542"/>
                    <a:pt x="13544" y="7542"/>
                  </a:cubicBezTo>
                  <a:cubicBezTo>
                    <a:pt x="13875" y="7542"/>
                    <a:pt x="14940" y="8001"/>
                    <a:pt x="15853" y="8547"/>
                  </a:cubicBezTo>
                  <a:cubicBezTo>
                    <a:pt x="16502" y="8934"/>
                    <a:pt x="17461" y="9759"/>
                    <a:pt x="17787" y="10214"/>
                  </a:cubicBezTo>
                  <a:cubicBezTo>
                    <a:pt x="18820" y="11654"/>
                    <a:pt x="18887" y="11865"/>
                    <a:pt x="18942" y="13265"/>
                  </a:cubicBezTo>
                  <a:cubicBezTo>
                    <a:pt x="18987" y="14419"/>
                    <a:pt x="18809" y="15159"/>
                    <a:pt x="18335" y="15861"/>
                  </a:cubicBezTo>
                  <a:cubicBezTo>
                    <a:pt x="17778" y="16688"/>
                    <a:pt x="17417" y="17159"/>
                    <a:pt x="17181" y="17358"/>
                  </a:cubicBezTo>
                  <a:cubicBezTo>
                    <a:pt x="17029" y="17486"/>
                    <a:pt x="16793" y="17692"/>
                    <a:pt x="16661" y="17813"/>
                  </a:cubicBezTo>
                  <a:cubicBezTo>
                    <a:pt x="16033" y="18392"/>
                    <a:pt x="14055" y="19317"/>
                    <a:pt x="13168" y="19443"/>
                  </a:cubicBezTo>
                  <a:cubicBezTo>
                    <a:pt x="12998" y="19467"/>
                    <a:pt x="12823" y="19525"/>
                    <a:pt x="12793" y="19556"/>
                  </a:cubicBezTo>
                  <a:cubicBezTo>
                    <a:pt x="12763" y="19588"/>
                    <a:pt x="12596" y="19613"/>
                    <a:pt x="12418" y="19613"/>
                  </a:cubicBezTo>
                  <a:cubicBezTo>
                    <a:pt x="12240" y="19613"/>
                    <a:pt x="11960" y="19633"/>
                    <a:pt x="11812" y="19670"/>
                  </a:cubicBezTo>
                  <a:cubicBezTo>
                    <a:pt x="11664" y="19707"/>
                    <a:pt x="11063" y="19756"/>
                    <a:pt x="10484" y="19784"/>
                  </a:cubicBezTo>
                  <a:cubicBezTo>
                    <a:pt x="9905" y="19811"/>
                    <a:pt x="9386" y="19855"/>
                    <a:pt x="9300" y="19879"/>
                  </a:cubicBezTo>
                  <a:cubicBezTo>
                    <a:pt x="9198" y="19907"/>
                    <a:pt x="9117" y="19897"/>
                    <a:pt x="9069" y="19822"/>
                  </a:cubicBezTo>
                  <a:cubicBezTo>
                    <a:pt x="9030" y="19759"/>
                    <a:pt x="8981" y="18066"/>
                    <a:pt x="8954" y="16070"/>
                  </a:cubicBezTo>
                  <a:lnTo>
                    <a:pt x="8896" y="12450"/>
                  </a:lnTo>
                  <a:lnTo>
                    <a:pt x="9733" y="12735"/>
                  </a:lnTo>
                  <a:cubicBezTo>
                    <a:pt x="10377" y="12954"/>
                    <a:pt x="10656" y="13001"/>
                    <a:pt x="11003" y="13000"/>
                  </a:cubicBezTo>
                  <a:cubicBezTo>
                    <a:pt x="11648" y="12998"/>
                    <a:pt x="11716" y="12948"/>
                    <a:pt x="11754" y="12488"/>
                  </a:cubicBezTo>
                  <a:cubicBezTo>
                    <a:pt x="11800" y="11926"/>
                    <a:pt x="11699" y="11823"/>
                    <a:pt x="10859" y="11636"/>
                  </a:cubicBezTo>
                  <a:cubicBezTo>
                    <a:pt x="10337" y="11519"/>
                    <a:pt x="10038" y="11409"/>
                    <a:pt x="9676" y="11181"/>
                  </a:cubicBezTo>
                  <a:lnTo>
                    <a:pt x="9214" y="10878"/>
                  </a:lnTo>
                  <a:lnTo>
                    <a:pt x="9214" y="10252"/>
                  </a:lnTo>
                  <a:cubicBezTo>
                    <a:pt x="9214" y="9809"/>
                    <a:pt x="9252" y="9564"/>
                    <a:pt x="9358" y="9418"/>
                  </a:cubicBezTo>
                  <a:cubicBezTo>
                    <a:pt x="9574" y="9123"/>
                    <a:pt x="10399" y="8733"/>
                    <a:pt x="11032" y="8641"/>
                  </a:cubicBezTo>
                  <a:cubicBezTo>
                    <a:pt x="11169" y="8622"/>
                    <a:pt x="11383" y="8562"/>
                    <a:pt x="11523" y="8490"/>
                  </a:cubicBezTo>
                  <a:cubicBezTo>
                    <a:pt x="11751" y="8372"/>
                    <a:pt x="11783" y="8311"/>
                    <a:pt x="11783" y="7959"/>
                  </a:cubicBezTo>
                  <a:cubicBezTo>
                    <a:pt x="11783" y="7654"/>
                    <a:pt x="11749" y="7530"/>
                    <a:pt x="11610" y="7448"/>
                  </a:cubicBezTo>
                  <a:cubicBezTo>
                    <a:pt x="11286" y="7255"/>
                    <a:pt x="10837" y="7260"/>
                    <a:pt x="9964" y="7467"/>
                  </a:cubicBezTo>
                  <a:cubicBezTo>
                    <a:pt x="9518" y="7572"/>
                    <a:pt x="9135" y="7643"/>
                    <a:pt x="9098" y="7618"/>
                  </a:cubicBezTo>
                  <a:cubicBezTo>
                    <a:pt x="9061" y="7593"/>
                    <a:pt x="9041" y="7391"/>
                    <a:pt x="9069" y="7163"/>
                  </a:cubicBezTo>
                  <a:lnTo>
                    <a:pt x="9127" y="6747"/>
                  </a:lnTo>
                  <a:close/>
                  <a:moveTo>
                    <a:pt x="6962" y="7031"/>
                  </a:moveTo>
                  <a:lnTo>
                    <a:pt x="6933" y="10802"/>
                  </a:lnTo>
                  <a:cubicBezTo>
                    <a:pt x="6924" y="12881"/>
                    <a:pt x="6897" y="14597"/>
                    <a:pt x="6876" y="14611"/>
                  </a:cubicBezTo>
                  <a:cubicBezTo>
                    <a:pt x="6855" y="14624"/>
                    <a:pt x="6768" y="14486"/>
                    <a:pt x="6674" y="14288"/>
                  </a:cubicBezTo>
                  <a:cubicBezTo>
                    <a:pt x="6579" y="14091"/>
                    <a:pt x="6365" y="13716"/>
                    <a:pt x="6183" y="13474"/>
                  </a:cubicBezTo>
                  <a:cubicBezTo>
                    <a:pt x="5723" y="12863"/>
                    <a:pt x="5468" y="12405"/>
                    <a:pt x="5461" y="12071"/>
                  </a:cubicBezTo>
                  <a:cubicBezTo>
                    <a:pt x="5458" y="11916"/>
                    <a:pt x="5393" y="11552"/>
                    <a:pt x="5317" y="11275"/>
                  </a:cubicBezTo>
                  <a:cubicBezTo>
                    <a:pt x="5008" y="10155"/>
                    <a:pt x="5268" y="8837"/>
                    <a:pt x="5952" y="7997"/>
                  </a:cubicBezTo>
                  <a:cubicBezTo>
                    <a:pt x="6180" y="7717"/>
                    <a:pt x="6513" y="7384"/>
                    <a:pt x="6674" y="7258"/>
                  </a:cubicBezTo>
                  <a:lnTo>
                    <a:pt x="6962" y="703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01" name="Raggruppa"/>
          <p:cNvGrpSpPr/>
          <p:nvPr/>
        </p:nvGrpSpPr>
        <p:grpSpPr>
          <a:xfrm>
            <a:off x="7137916" y="1571636"/>
            <a:ext cx="10108109" cy="11294270"/>
            <a:chOff x="95" y="0"/>
            <a:chExt cx="10108107" cy="11294268"/>
          </a:xfrm>
        </p:grpSpPr>
        <p:pic>
          <p:nvPicPr>
            <p:cNvPr id="299" name="Screenshot 2025-05-02 alle 20.07.19.png" descr="Screenshot 2025-05-02 alle 20.07.19.png"/>
            <p:cNvPicPr>
              <a:picLocks noChangeAspect="1"/>
            </p:cNvPicPr>
            <p:nvPr/>
          </p:nvPicPr>
          <p:blipFill>
            <a:blip r:embed="rId6"/>
            <a:srcRect l="12876" t="8793" r="15598" b="1839"/>
            <a:stretch>
              <a:fillRect/>
            </a:stretch>
          </p:blipFill>
          <p:spPr>
            <a:xfrm>
              <a:off x="94" y="0"/>
              <a:ext cx="10108110" cy="11294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extrusionOk="0">
                  <a:moveTo>
                    <a:pt x="8501" y="0"/>
                  </a:moveTo>
                  <a:lnTo>
                    <a:pt x="8484" y="235"/>
                  </a:lnTo>
                  <a:cubicBezTo>
                    <a:pt x="8484" y="235"/>
                    <a:pt x="8484" y="235"/>
                    <a:pt x="8484" y="236"/>
                  </a:cubicBezTo>
                  <a:cubicBezTo>
                    <a:pt x="8484" y="252"/>
                    <a:pt x="8487" y="263"/>
                    <a:pt x="8485" y="281"/>
                  </a:cubicBezTo>
                  <a:cubicBezTo>
                    <a:pt x="8482" y="316"/>
                    <a:pt x="8477" y="345"/>
                    <a:pt x="8470" y="370"/>
                  </a:cubicBezTo>
                  <a:cubicBezTo>
                    <a:pt x="8470" y="370"/>
                    <a:pt x="8470" y="371"/>
                    <a:pt x="8470" y="371"/>
                  </a:cubicBezTo>
                  <a:cubicBezTo>
                    <a:pt x="8469" y="374"/>
                    <a:pt x="8467" y="376"/>
                    <a:pt x="8466" y="379"/>
                  </a:cubicBezTo>
                  <a:cubicBezTo>
                    <a:pt x="8460" y="398"/>
                    <a:pt x="8455" y="415"/>
                    <a:pt x="8446" y="430"/>
                  </a:cubicBezTo>
                  <a:cubicBezTo>
                    <a:pt x="8443" y="436"/>
                    <a:pt x="8440" y="442"/>
                    <a:pt x="8437" y="447"/>
                  </a:cubicBezTo>
                  <a:cubicBezTo>
                    <a:pt x="8436" y="449"/>
                    <a:pt x="8434" y="451"/>
                    <a:pt x="8432" y="452"/>
                  </a:cubicBezTo>
                  <a:cubicBezTo>
                    <a:pt x="8428" y="457"/>
                    <a:pt x="8420" y="462"/>
                    <a:pt x="8415" y="467"/>
                  </a:cubicBezTo>
                  <a:cubicBezTo>
                    <a:pt x="8409" y="472"/>
                    <a:pt x="8404" y="478"/>
                    <a:pt x="8398" y="483"/>
                  </a:cubicBezTo>
                  <a:cubicBezTo>
                    <a:pt x="8390" y="489"/>
                    <a:pt x="8385" y="496"/>
                    <a:pt x="8376" y="502"/>
                  </a:cubicBezTo>
                  <a:cubicBezTo>
                    <a:pt x="8366" y="508"/>
                    <a:pt x="8349" y="514"/>
                    <a:pt x="8338" y="521"/>
                  </a:cubicBezTo>
                  <a:cubicBezTo>
                    <a:pt x="8337" y="521"/>
                    <a:pt x="8337" y="522"/>
                    <a:pt x="8336" y="523"/>
                  </a:cubicBezTo>
                  <a:cubicBezTo>
                    <a:pt x="8334" y="524"/>
                    <a:pt x="8331" y="524"/>
                    <a:pt x="8329" y="525"/>
                  </a:cubicBezTo>
                  <a:cubicBezTo>
                    <a:pt x="8309" y="536"/>
                    <a:pt x="8293" y="547"/>
                    <a:pt x="8265" y="559"/>
                  </a:cubicBezTo>
                  <a:cubicBezTo>
                    <a:pt x="8254" y="564"/>
                    <a:pt x="8232" y="571"/>
                    <a:pt x="8220" y="576"/>
                  </a:cubicBezTo>
                  <a:cubicBezTo>
                    <a:pt x="8198" y="586"/>
                    <a:pt x="8185" y="593"/>
                    <a:pt x="8158" y="605"/>
                  </a:cubicBezTo>
                  <a:cubicBezTo>
                    <a:pt x="7604" y="847"/>
                    <a:pt x="6458" y="1186"/>
                    <a:pt x="5421" y="1415"/>
                  </a:cubicBezTo>
                  <a:cubicBezTo>
                    <a:pt x="3854" y="1761"/>
                    <a:pt x="3598" y="1911"/>
                    <a:pt x="2357" y="3213"/>
                  </a:cubicBezTo>
                  <a:cubicBezTo>
                    <a:pt x="1404" y="4212"/>
                    <a:pt x="1152" y="4560"/>
                    <a:pt x="833" y="5322"/>
                  </a:cubicBezTo>
                  <a:cubicBezTo>
                    <a:pt x="666" y="5720"/>
                    <a:pt x="170" y="7430"/>
                    <a:pt x="120" y="7784"/>
                  </a:cubicBezTo>
                  <a:cubicBezTo>
                    <a:pt x="100" y="7920"/>
                    <a:pt x="75" y="8085"/>
                    <a:pt x="64" y="8150"/>
                  </a:cubicBezTo>
                  <a:cubicBezTo>
                    <a:pt x="-7" y="8565"/>
                    <a:pt x="-22" y="9824"/>
                    <a:pt x="36" y="10572"/>
                  </a:cubicBezTo>
                  <a:cubicBezTo>
                    <a:pt x="164" y="12211"/>
                    <a:pt x="352" y="12535"/>
                    <a:pt x="2108" y="14139"/>
                  </a:cubicBezTo>
                  <a:cubicBezTo>
                    <a:pt x="3174" y="15112"/>
                    <a:pt x="3223" y="15166"/>
                    <a:pt x="3282" y="15416"/>
                  </a:cubicBezTo>
                  <a:cubicBezTo>
                    <a:pt x="3329" y="15613"/>
                    <a:pt x="3329" y="15729"/>
                    <a:pt x="3281" y="15883"/>
                  </a:cubicBezTo>
                  <a:cubicBezTo>
                    <a:pt x="3229" y="16049"/>
                    <a:pt x="3233" y="16162"/>
                    <a:pt x="3305" y="16475"/>
                  </a:cubicBezTo>
                  <a:cubicBezTo>
                    <a:pt x="3385" y="16826"/>
                    <a:pt x="3386" y="16883"/>
                    <a:pt x="3309" y="17093"/>
                  </a:cubicBezTo>
                  <a:cubicBezTo>
                    <a:pt x="3262" y="17220"/>
                    <a:pt x="3199" y="17557"/>
                    <a:pt x="3168" y="17843"/>
                  </a:cubicBezTo>
                  <a:cubicBezTo>
                    <a:pt x="3096" y="18502"/>
                    <a:pt x="2954" y="20487"/>
                    <a:pt x="2935" y="21118"/>
                  </a:cubicBezTo>
                  <a:lnTo>
                    <a:pt x="2921" y="21600"/>
                  </a:lnTo>
                  <a:lnTo>
                    <a:pt x="11174" y="21599"/>
                  </a:lnTo>
                  <a:cubicBezTo>
                    <a:pt x="15008" y="21599"/>
                    <a:pt x="17798" y="21588"/>
                    <a:pt x="18779" y="21575"/>
                  </a:cubicBezTo>
                  <a:cubicBezTo>
                    <a:pt x="19294" y="21561"/>
                    <a:pt x="19466" y="21543"/>
                    <a:pt x="19453" y="21508"/>
                  </a:cubicBezTo>
                  <a:cubicBezTo>
                    <a:pt x="19412" y="21390"/>
                    <a:pt x="19271" y="20764"/>
                    <a:pt x="19207" y="20413"/>
                  </a:cubicBezTo>
                  <a:cubicBezTo>
                    <a:pt x="19154" y="20124"/>
                    <a:pt x="19045" y="19690"/>
                    <a:pt x="18904" y="19203"/>
                  </a:cubicBezTo>
                  <a:cubicBezTo>
                    <a:pt x="18856" y="19040"/>
                    <a:pt x="18792" y="18650"/>
                    <a:pt x="18761" y="18338"/>
                  </a:cubicBezTo>
                  <a:cubicBezTo>
                    <a:pt x="18694" y="17650"/>
                    <a:pt x="18608" y="17365"/>
                    <a:pt x="18354" y="16988"/>
                  </a:cubicBezTo>
                  <a:cubicBezTo>
                    <a:pt x="18196" y="16755"/>
                    <a:pt x="18161" y="16652"/>
                    <a:pt x="18161" y="16438"/>
                  </a:cubicBezTo>
                  <a:cubicBezTo>
                    <a:pt x="18161" y="16293"/>
                    <a:pt x="18130" y="16099"/>
                    <a:pt x="18092" y="16008"/>
                  </a:cubicBezTo>
                  <a:cubicBezTo>
                    <a:pt x="18077" y="15973"/>
                    <a:pt x="18069" y="15939"/>
                    <a:pt x="18060" y="15905"/>
                  </a:cubicBezTo>
                  <a:cubicBezTo>
                    <a:pt x="18055" y="15890"/>
                    <a:pt x="18048" y="15871"/>
                    <a:pt x="18046" y="15859"/>
                  </a:cubicBezTo>
                  <a:cubicBezTo>
                    <a:pt x="18013" y="15703"/>
                    <a:pt x="18030" y="15531"/>
                    <a:pt x="18099" y="15213"/>
                  </a:cubicBezTo>
                  <a:cubicBezTo>
                    <a:pt x="18170" y="14890"/>
                    <a:pt x="18180" y="14877"/>
                    <a:pt x="18455" y="14725"/>
                  </a:cubicBezTo>
                  <a:cubicBezTo>
                    <a:pt x="19748" y="14009"/>
                    <a:pt x="20360" y="13553"/>
                    <a:pt x="20728" y="13030"/>
                  </a:cubicBezTo>
                  <a:cubicBezTo>
                    <a:pt x="21046" y="12579"/>
                    <a:pt x="21285" y="11583"/>
                    <a:pt x="21403" y="10231"/>
                  </a:cubicBezTo>
                  <a:cubicBezTo>
                    <a:pt x="21578" y="8222"/>
                    <a:pt x="21210" y="5997"/>
                    <a:pt x="20510" y="4843"/>
                  </a:cubicBezTo>
                  <a:cubicBezTo>
                    <a:pt x="20072" y="4120"/>
                    <a:pt x="19137" y="2945"/>
                    <a:pt x="18688" y="2552"/>
                  </a:cubicBezTo>
                  <a:cubicBezTo>
                    <a:pt x="18344" y="2251"/>
                    <a:pt x="17741" y="1985"/>
                    <a:pt x="16925" y="1777"/>
                  </a:cubicBezTo>
                  <a:cubicBezTo>
                    <a:pt x="16051" y="1554"/>
                    <a:pt x="14039" y="851"/>
                    <a:pt x="13880" y="713"/>
                  </a:cubicBezTo>
                  <a:cubicBezTo>
                    <a:pt x="13775" y="622"/>
                    <a:pt x="13742" y="533"/>
                    <a:pt x="13723" y="298"/>
                  </a:cubicBezTo>
                  <a:lnTo>
                    <a:pt x="13703" y="46"/>
                  </a:lnTo>
                  <a:cubicBezTo>
                    <a:pt x="13628" y="14"/>
                    <a:pt x="12845" y="0"/>
                    <a:pt x="11138" y="0"/>
                  </a:cubicBezTo>
                  <a:lnTo>
                    <a:pt x="11100" y="0"/>
                  </a:lnTo>
                  <a:lnTo>
                    <a:pt x="8501" y="0"/>
                  </a:lnTo>
                  <a:close/>
                  <a:moveTo>
                    <a:pt x="3922" y="10298"/>
                  </a:moveTo>
                  <a:cubicBezTo>
                    <a:pt x="4021" y="10311"/>
                    <a:pt x="4078" y="10601"/>
                    <a:pt x="4138" y="11346"/>
                  </a:cubicBezTo>
                  <a:cubicBezTo>
                    <a:pt x="4181" y="11884"/>
                    <a:pt x="4115" y="11931"/>
                    <a:pt x="3750" y="11632"/>
                  </a:cubicBezTo>
                  <a:lnTo>
                    <a:pt x="3481" y="11412"/>
                  </a:lnTo>
                  <a:lnTo>
                    <a:pt x="3597" y="11082"/>
                  </a:lnTo>
                  <a:cubicBezTo>
                    <a:pt x="3661" y="10900"/>
                    <a:pt x="3739" y="10657"/>
                    <a:pt x="3771" y="10543"/>
                  </a:cubicBezTo>
                  <a:cubicBezTo>
                    <a:pt x="3804" y="10428"/>
                    <a:pt x="3852" y="10323"/>
                    <a:pt x="3878" y="10308"/>
                  </a:cubicBezTo>
                  <a:cubicBezTo>
                    <a:pt x="3893" y="10299"/>
                    <a:pt x="3908" y="10296"/>
                    <a:pt x="3922" y="10298"/>
                  </a:cubicBezTo>
                  <a:close/>
                  <a:moveTo>
                    <a:pt x="17315" y="11491"/>
                  </a:moveTo>
                  <a:cubicBezTo>
                    <a:pt x="17338" y="11490"/>
                    <a:pt x="17359" y="11505"/>
                    <a:pt x="17387" y="11535"/>
                  </a:cubicBezTo>
                  <a:cubicBezTo>
                    <a:pt x="17423" y="11575"/>
                    <a:pt x="17457" y="11670"/>
                    <a:pt x="17463" y="11747"/>
                  </a:cubicBezTo>
                  <a:cubicBezTo>
                    <a:pt x="17463" y="11749"/>
                    <a:pt x="17463" y="11750"/>
                    <a:pt x="17463" y="11752"/>
                  </a:cubicBezTo>
                  <a:cubicBezTo>
                    <a:pt x="17474" y="11779"/>
                    <a:pt x="17473" y="11799"/>
                    <a:pt x="17463" y="11813"/>
                  </a:cubicBezTo>
                  <a:cubicBezTo>
                    <a:pt x="17463" y="11814"/>
                    <a:pt x="17463" y="11814"/>
                    <a:pt x="17463" y="11814"/>
                  </a:cubicBezTo>
                  <a:cubicBezTo>
                    <a:pt x="17456" y="11870"/>
                    <a:pt x="17426" y="11894"/>
                    <a:pt x="17363" y="11902"/>
                  </a:cubicBezTo>
                  <a:cubicBezTo>
                    <a:pt x="17132" y="11932"/>
                    <a:pt x="17037" y="11696"/>
                    <a:pt x="17219" y="11548"/>
                  </a:cubicBezTo>
                  <a:cubicBezTo>
                    <a:pt x="17263" y="11512"/>
                    <a:pt x="17291" y="11493"/>
                    <a:pt x="17315" y="11491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300" name="Screenshot 2025-05-02 alle 20.06.18.png" descr="Screenshot 2025-05-02 alle 20.06.18.png"/>
            <p:cNvPicPr>
              <a:picLocks/>
            </p:cNvPicPr>
            <p:nvPr/>
          </p:nvPicPr>
          <p:blipFill>
            <a:blip r:embed="rId7">
              <a:alphaModFix amt="40297"/>
            </a:blip>
            <a:srcRect l="1407" t="13" r="556" b="1310"/>
            <a:stretch>
              <a:fillRect/>
            </a:stretch>
          </p:blipFill>
          <p:spPr>
            <a:xfrm>
              <a:off x="3689506" y="4055920"/>
              <a:ext cx="3501992" cy="404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99" extrusionOk="0">
                  <a:moveTo>
                    <a:pt x="9010" y="0"/>
                  </a:moveTo>
                  <a:cubicBezTo>
                    <a:pt x="8690" y="0"/>
                    <a:pt x="8373" y="10"/>
                    <a:pt x="8306" y="23"/>
                  </a:cubicBezTo>
                  <a:cubicBezTo>
                    <a:pt x="8239" y="36"/>
                    <a:pt x="8124" y="58"/>
                    <a:pt x="8049" y="72"/>
                  </a:cubicBezTo>
                  <a:cubicBezTo>
                    <a:pt x="7881" y="102"/>
                    <a:pt x="7827" y="138"/>
                    <a:pt x="7763" y="260"/>
                  </a:cubicBezTo>
                  <a:cubicBezTo>
                    <a:pt x="7714" y="355"/>
                    <a:pt x="7712" y="379"/>
                    <a:pt x="7712" y="2333"/>
                  </a:cubicBezTo>
                  <a:cubicBezTo>
                    <a:pt x="7712" y="3483"/>
                    <a:pt x="7721" y="4323"/>
                    <a:pt x="7734" y="4338"/>
                  </a:cubicBezTo>
                  <a:cubicBezTo>
                    <a:pt x="7746" y="4351"/>
                    <a:pt x="7761" y="4461"/>
                    <a:pt x="7768" y="4583"/>
                  </a:cubicBezTo>
                  <a:cubicBezTo>
                    <a:pt x="7775" y="4705"/>
                    <a:pt x="7799" y="4887"/>
                    <a:pt x="7819" y="4988"/>
                  </a:cubicBezTo>
                  <a:cubicBezTo>
                    <a:pt x="7840" y="5088"/>
                    <a:pt x="7862" y="5205"/>
                    <a:pt x="7871" y="5248"/>
                  </a:cubicBezTo>
                  <a:cubicBezTo>
                    <a:pt x="7879" y="5291"/>
                    <a:pt x="7894" y="5349"/>
                    <a:pt x="7905" y="5377"/>
                  </a:cubicBezTo>
                  <a:cubicBezTo>
                    <a:pt x="7916" y="5406"/>
                    <a:pt x="7955" y="5536"/>
                    <a:pt x="7993" y="5665"/>
                  </a:cubicBezTo>
                  <a:cubicBezTo>
                    <a:pt x="8031" y="5794"/>
                    <a:pt x="8077" y="5933"/>
                    <a:pt x="8096" y="5976"/>
                  </a:cubicBezTo>
                  <a:cubicBezTo>
                    <a:pt x="8115" y="6019"/>
                    <a:pt x="8152" y="6109"/>
                    <a:pt x="8179" y="6173"/>
                  </a:cubicBezTo>
                  <a:cubicBezTo>
                    <a:pt x="8342" y="6569"/>
                    <a:pt x="8628" y="7106"/>
                    <a:pt x="8688" y="7132"/>
                  </a:cubicBezTo>
                  <a:cubicBezTo>
                    <a:pt x="8698" y="7137"/>
                    <a:pt x="8707" y="7156"/>
                    <a:pt x="8707" y="7173"/>
                  </a:cubicBezTo>
                  <a:cubicBezTo>
                    <a:pt x="8707" y="7229"/>
                    <a:pt x="9103" y="7773"/>
                    <a:pt x="9350" y="8058"/>
                  </a:cubicBezTo>
                  <a:cubicBezTo>
                    <a:pt x="9403" y="8119"/>
                    <a:pt x="9464" y="8193"/>
                    <a:pt x="9485" y="8221"/>
                  </a:cubicBezTo>
                  <a:cubicBezTo>
                    <a:pt x="9506" y="8248"/>
                    <a:pt x="9610" y="8359"/>
                    <a:pt x="9717" y="8466"/>
                  </a:cubicBezTo>
                  <a:cubicBezTo>
                    <a:pt x="9823" y="8574"/>
                    <a:pt x="9964" y="8715"/>
                    <a:pt x="10030" y="8782"/>
                  </a:cubicBezTo>
                  <a:cubicBezTo>
                    <a:pt x="10096" y="8848"/>
                    <a:pt x="10170" y="8936"/>
                    <a:pt x="10196" y="8976"/>
                  </a:cubicBezTo>
                  <a:cubicBezTo>
                    <a:pt x="10299" y="9133"/>
                    <a:pt x="10412" y="9247"/>
                    <a:pt x="10502" y="9290"/>
                  </a:cubicBezTo>
                  <a:cubicBezTo>
                    <a:pt x="10640" y="9355"/>
                    <a:pt x="10649" y="9406"/>
                    <a:pt x="10634" y="9927"/>
                  </a:cubicBezTo>
                  <a:cubicBezTo>
                    <a:pt x="10609" y="10815"/>
                    <a:pt x="10595" y="11111"/>
                    <a:pt x="10573" y="11136"/>
                  </a:cubicBezTo>
                  <a:cubicBezTo>
                    <a:pt x="10560" y="11150"/>
                    <a:pt x="10548" y="11249"/>
                    <a:pt x="10548" y="11358"/>
                  </a:cubicBezTo>
                  <a:cubicBezTo>
                    <a:pt x="10548" y="11467"/>
                    <a:pt x="10538" y="11567"/>
                    <a:pt x="10526" y="11581"/>
                  </a:cubicBezTo>
                  <a:cubicBezTo>
                    <a:pt x="10514" y="11594"/>
                    <a:pt x="10499" y="11706"/>
                    <a:pt x="10492" y="11828"/>
                  </a:cubicBezTo>
                  <a:cubicBezTo>
                    <a:pt x="10485" y="11950"/>
                    <a:pt x="10462" y="12171"/>
                    <a:pt x="10441" y="12322"/>
                  </a:cubicBezTo>
                  <a:cubicBezTo>
                    <a:pt x="10420" y="12472"/>
                    <a:pt x="10395" y="12640"/>
                    <a:pt x="10387" y="12694"/>
                  </a:cubicBezTo>
                  <a:cubicBezTo>
                    <a:pt x="10379" y="12748"/>
                    <a:pt x="10365" y="12798"/>
                    <a:pt x="10353" y="12806"/>
                  </a:cubicBezTo>
                  <a:cubicBezTo>
                    <a:pt x="10341" y="12814"/>
                    <a:pt x="10331" y="12873"/>
                    <a:pt x="10331" y="12936"/>
                  </a:cubicBezTo>
                  <a:cubicBezTo>
                    <a:pt x="10331" y="12998"/>
                    <a:pt x="10321" y="13056"/>
                    <a:pt x="10309" y="13065"/>
                  </a:cubicBezTo>
                  <a:cubicBezTo>
                    <a:pt x="10296" y="13073"/>
                    <a:pt x="10279" y="13143"/>
                    <a:pt x="10270" y="13221"/>
                  </a:cubicBezTo>
                  <a:cubicBezTo>
                    <a:pt x="10260" y="13300"/>
                    <a:pt x="10242" y="13372"/>
                    <a:pt x="10230" y="13380"/>
                  </a:cubicBezTo>
                  <a:cubicBezTo>
                    <a:pt x="10219" y="13388"/>
                    <a:pt x="10208" y="13422"/>
                    <a:pt x="10208" y="13456"/>
                  </a:cubicBezTo>
                  <a:cubicBezTo>
                    <a:pt x="10208" y="13490"/>
                    <a:pt x="10200" y="13526"/>
                    <a:pt x="10186" y="13535"/>
                  </a:cubicBezTo>
                  <a:cubicBezTo>
                    <a:pt x="10173" y="13544"/>
                    <a:pt x="10162" y="13577"/>
                    <a:pt x="10162" y="13609"/>
                  </a:cubicBezTo>
                  <a:cubicBezTo>
                    <a:pt x="10162" y="13641"/>
                    <a:pt x="10151" y="13678"/>
                    <a:pt x="10140" y="13691"/>
                  </a:cubicBezTo>
                  <a:cubicBezTo>
                    <a:pt x="10128" y="13705"/>
                    <a:pt x="10099" y="13782"/>
                    <a:pt x="10074" y="13861"/>
                  </a:cubicBezTo>
                  <a:cubicBezTo>
                    <a:pt x="10049" y="13940"/>
                    <a:pt x="10012" y="14038"/>
                    <a:pt x="9991" y="14081"/>
                  </a:cubicBezTo>
                  <a:cubicBezTo>
                    <a:pt x="9969" y="14124"/>
                    <a:pt x="9909" y="14246"/>
                    <a:pt x="9856" y="14352"/>
                  </a:cubicBezTo>
                  <a:cubicBezTo>
                    <a:pt x="9761" y="14545"/>
                    <a:pt x="9577" y="14776"/>
                    <a:pt x="9453" y="14858"/>
                  </a:cubicBezTo>
                  <a:cubicBezTo>
                    <a:pt x="9377" y="14908"/>
                    <a:pt x="9072" y="14921"/>
                    <a:pt x="9030" y="14875"/>
                  </a:cubicBezTo>
                  <a:cubicBezTo>
                    <a:pt x="9013" y="14857"/>
                    <a:pt x="8912" y="14850"/>
                    <a:pt x="8751" y="14858"/>
                  </a:cubicBezTo>
                  <a:cubicBezTo>
                    <a:pt x="8393" y="14875"/>
                    <a:pt x="8207" y="14921"/>
                    <a:pt x="7969" y="15044"/>
                  </a:cubicBezTo>
                  <a:cubicBezTo>
                    <a:pt x="7902" y="15079"/>
                    <a:pt x="7787" y="15136"/>
                    <a:pt x="7714" y="15173"/>
                  </a:cubicBezTo>
                  <a:cubicBezTo>
                    <a:pt x="7560" y="15252"/>
                    <a:pt x="7402" y="15262"/>
                    <a:pt x="7306" y="15197"/>
                  </a:cubicBezTo>
                  <a:cubicBezTo>
                    <a:pt x="7270" y="15172"/>
                    <a:pt x="7183" y="15107"/>
                    <a:pt x="7113" y="15053"/>
                  </a:cubicBezTo>
                  <a:cubicBezTo>
                    <a:pt x="6874" y="14867"/>
                    <a:pt x="6527" y="14693"/>
                    <a:pt x="6389" y="14693"/>
                  </a:cubicBezTo>
                  <a:cubicBezTo>
                    <a:pt x="6359" y="14693"/>
                    <a:pt x="6328" y="14684"/>
                    <a:pt x="6321" y="14672"/>
                  </a:cubicBezTo>
                  <a:cubicBezTo>
                    <a:pt x="6286" y="14611"/>
                    <a:pt x="5627" y="14589"/>
                    <a:pt x="5313" y="14638"/>
                  </a:cubicBezTo>
                  <a:cubicBezTo>
                    <a:pt x="5213" y="14653"/>
                    <a:pt x="5049" y="14678"/>
                    <a:pt x="4949" y="14693"/>
                  </a:cubicBezTo>
                  <a:cubicBezTo>
                    <a:pt x="4849" y="14708"/>
                    <a:pt x="4742" y="14733"/>
                    <a:pt x="4709" y="14748"/>
                  </a:cubicBezTo>
                  <a:cubicBezTo>
                    <a:pt x="4676" y="14763"/>
                    <a:pt x="4526" y="14774"/>
                    <a:pt x="4377" y="14773"/>
                  </a:cubicBezTo>
                  <a:cubicBezTo>
                    <a:pt x="4227" y="14772"/>
                    <a:pt x="4098" y="14782"/>
                    <a:pt x="4091" y="14794"/>
                  </a:cubicBezTo>
                  <a:cubicBezTo>
                    <a:pt x="4083" y="14807"/>
                    <a:pt x="4021" y="14825"/>
                    <a:pt x="3951" y="14835"/>
                  </a:cubicBezTo>
                  <a:cubicBezTo>
                    <a:pt x="3881" y="14845"/>
                    <a:pt x="3813" y="14863"/>
                    <a:pt x="3800" y="14875"/>
                  </a:cubicBezTo>
                  <a:cubicBezTo>
                    <a:pt x="3786" y="14887"/>
                    <a:pt x="3720" y="14903"/>
                    <a:pt x="3653" y="14911"/>
                  </a:cubicBezTo>
                  <a:cubicBezTo>
                    <a:pt x="3483" y="14930"/>
                    <a:pt x="3251" y="14977"/>
                    <a:pt x="3193" y="15004"/>
                  </a:cubicBezTo>
                  <a:cubicBezTo>
                    <a:pt x="3167" y="15017"/>
                    <a:pt x="3078" y="15048"/>
                    <a:pt x="2998" y="15072"/>
                  </a:cubicBezTo>
                  <a:cubicBezTo>
                    <a:pt x="2827" y="15123"/>
                    <a:pt x="2837" y="15119"/>
                    <a:pt x="2477" y="15303"/>
                  </a:cubicBezTo>
                  <a:cubicBezTo>
                    <a:pt x="2323" y="15381"/>
                    <a:pt x="2140" y="15486"/>
                    <a:pt x="2068" y="15538"/>
                  </a:cubicBezTo>
                  <a:cubicBezTo>
                    <a:pt x="1997" y="15589"/>
                    <a:pt x="1933" y="15633"/>
                    <a:pt x="1927" y="15633"/>
                  </a:cubicBezTo>
                  <a:cubicBezTo>
                    <a:pt x="1891" y="15633"/>
                    <a:pt x="1616" y="15870"/>
                    <a:pt x="1394" y="16092"/>
                  </a:cubicBezTo>
                  <a:cubicBezTo>
                    <a:pt x="1253" y="16233"/>
                    <a:pt x="1119" y="16365"/>
                    <a:pt x="1098" y="16387"/>
                  </a:cubicBezTo>
                  <a:cubicBezTo>
                    <a:pt x="1076" y="16408"/>
                    <a:pt x="1030" y="16468"/>
                    <a:pt x="995" y="16518"/>
                  </a:cubicBezTo>
                  <a:cubicBezTo>
                    <a:pt x="960" y="16568"/>
                    <a:pt x="910" y="16633"/>
                    <a:pt x="885" y="16662"/>
                  </a:cubicBezTo>
                  <a:cubicBezTo>
                    <a:pt x="698" y="16873"/>
                    <a:pt x="241" y="17786"/>
                    <a:pt x="205" y="18021"/>
                  </a:cubicBezTo>
                  <a:cubicBezTo>
                    <a:pt x="198" y="18069"/>
                    <a:pt x="182" y="18115"/>
                    <a:pt x="171" y="18123"/>
                  </a:cubicBezTo>
                  <a:cubicBezTo>
                    <a:pt x="159" y="18130"/>
                    <a:pt x="151" y="18165"/>
                    <a:pt x="151" y="18199"/>
                  </a:cubicBezTo>
                  <a:cubicBezTo>
                    <a:pt x="151" y="18233"/>
                    <a:pt x="140" y="18268"/>
                    <a:pt x="127" y="18277"/>
                  </a:cubicBezTo>
                  <a:cubicBezTo>
                    <a:pt x="114" y="18286"/>
                    <a:pt x="102" y="18336"/>
                    <a:pt x="102" y="18389"/>
                  </a:cubicBezTo>
                  <a:cubicBezTo>
                    <a:pt x="102" y="18443"/>
                    <a:pt x="92" y="18500"/>
                    <a:pt x="78" y="18514"/>
                  </a:cubicBezTo>
                  <a:cubicBezTo>
                    <a:pt x="52" y="18542"/>
                    <a:pt x="1" y="19168"/>
                    <a:pt x="0" y="19463"/>
                  </a:cubicBezTo>
                  <a:cubicBezTo>
                    <a:pt x="-1" y="19743"/>
                    <a:pt x="53" y="20481"/>
                    <a:pt x="78" y="20532"/>
                  </a:cubicBezTo>
                  <a:cubicBezTo>
                    <a:pt x="91" y="20558"/>
                    <a:pt x="102" y="20614"/>
                    <a:pt x="102" y="20655"/>
                  </a:cubicBezTo>
                  <a:cubicBezTo>
                    <a:pt x="102" y="20696"/>
                    <a:pt x="112" y="20741"/>
                    <a:pt x="124" y="20754"/>
                  </a:cubicBezTo>
                  <a:cubicBezTo>
                    <a:pt x="137" y="20768"/>
                    <a:pt x="152" y="20832"/>
                    <a:pt x="159" y="20896"/>
                  </a:cubicBezTo>
                  <a:cubicBezTo>
                    <a:pt x="165" y="20961"/>
                    <a:pt x="188" y="21089"/>
                    <a:pt x="210" y="21182"/>
                  </a:cubicBezTo>
                  <a:cubicBezTo>
                    <a:pt x="232" y="21275"/>
                    <a:pt x="256" y="21379"/>
                    <a:pt x="264" y="21411"/>
                  </a:cubicBezTo>
                  <a:cubicBezTo>
                    <a:pt x="271" y="21442"/>
                    <a:pt x="304" y="21497"/>
                    <a:pt x="337" y="21533"/>
                  </a:cubicBezTo>
                  <a:lnTo>
                    <a:pt x="401" y="21599"/>
                  </a:lnTo>
                  <a:lnTo>
                    <a:pt x="2592" y="21599"/>
                  </a:lnTo>
                  <a:lnTo>
                    <a:pt x="2655" y="21531"/>
                  </a:lnTo>
                  <a:cubicBezTo>
                    <a:pt x="2720" y="21462"/>
                    <a:pt x="2744" y="21332"/>
                    <a:pt x="2697" y="21300"/>
                  </a:cubicBezTo>
                  <a:cubicBezTo>
                    <a:pt x="2683" y="21292"/>
                    <a:pt x="2672" y="21261"/>
                    <a:pt x="2672" y="21233"/>
                  </a:cubicBezTo>
                  <a:cubicBezTo>
                    <a:pt x="2672" y="21205"/>
                    <a:pt x="2662" y="21162"/>
                    <a:pt x="2650" y="21137"/>
                  </a:cubicBezTo>
                  <a:cubicBezTo>
                    <a:pt x="2638" y="21113"/>
                    <a:pt x="2610" y="21020"/>
                    <a:pt x="2587" y="20934"/>
                  </a:cubicBezTo>
                  <a:cubicBezTo>
                    <a:pt x="2564" y="20848"/>
                    <a:pt x="2535" y="20751"/>
                    <a:pt x="2523" y="20718"/>
                  </a:cubicBezTo>
                  <a:cubicBezTo>
                    <a:pt x="2512" y="20685"/>
                    <a:pt x="2501" y="20626"/>
                    <a:pt x="2501" y="20587"/>
                  </a:cubicBezTo>
                  <a:cubicBezTo>
                    <a:pt x="2501" y="20548"/>
                    <a:pt x="2491" y="20503"/>
                    <a:pt x="2479" y="20490"/>
                  </a:cubicBezTo>
                  <a:cubicBezTo>
                    <a:pt x="2467" y="20476"/>
                    <a:pt x="2452" y="20412"/>
                    <a:pt x="2445" y="20348"/>
                  </a:cubicBezTo>
                  <a:cubicBezTo>
                    <a:pt x="2438" y="20283"/>
                    <a:pt x="2418" y="20125"/>
                    <a:pt x="2403" y="19996"/>
                  </a:cubicBezTo>
                  <a:cubicBezTo>
                    <a:pt x="2371" y="19721"/>
                    <a:pt x="2388" y="19118"/>
                    <a:pt x="2430" y="19005"/>
                  </a:cubicBezTo>
                  <a:cubicBezTo>
                    <a:pt x="2464" y="18916"/>
                    <a:pt x="2478" y="18880"/>
                    <a:pt x="2550" y="18677"/>
                  </a:cubicBezTo>
                  <a:cubicBezTo>
                    <a:pt x="2609" y="18512"/>
                    <a:pt x="2659" y="18435"/>
                    <a:pt x="2822" y="18258"/>
                  </a:cubicBezTo>
                  <a:cubicBezTo>
                    <a:pt x="2935" y="18134"/>
                    <a:pt x="3178" y="17977"/>
                    <a:pt x="3257" y="17977"/>
                  </a:cubicBezTo>
                  <a:cubicBezTo>
                    <a:pt x="3280" y="17977"/>
                    <a:pt x="3305" y="17965"/>
                    <a:pt x="3313" y="17951"/>
                  </a:cubicBezTo>
                  <a:cubicBezTo>
                    <a:pt x="3338" y="17908"/>
                    <a:pt x="3610" y="17918"/>
                    <a:pt x="3626" y="17962"/>
                  </a:cubicBezTo>
                  <a:cubicBezTo>
                    <a:pt x="3633" y="17982"/>
                    <a:pt x="3692" y="18080"/>
                    <a:pt x="3758" y="18178"/>
                  </a:cubicBezTo>
                  <a:cubicBezTo>
                    <a:pt x="3824" y="18275"/>
                    <a:pt x="3915" y="18426"/>
                    <a:pt x="3959" y="18512"/>
                  </a:cubicBezTo>
                  <a:cubicBezTo>
                    <a:pt x="4043" y="18679"/>
                    <a:pt x="4085" y="18744"/>
                    <a:pt x="4294" y="19033"/>
                  </a:cubicBezTo>
                  <a:cubicBezTo>
                    <a:pt x="4482" y="19294"/>
                    <a:pt x="4872" y="19622"/>
                    <a:pt x="5157" y="19759"/>
                  </a:cubicBezTo>
                  <a:cubicBezTo>
                    <a:pt x="5210" y="19785"/>
                    <a:pt x="5299" y="19829"/>
                    <a:pt x="5355" y="19857"/>
                  </a:cubicBezTo>
                  <a:cubicBezTo>
                    <a:pt x="5410" y="19885"/>
                    <a:pt x="5497" y="19915"/>
                    <a:pt x="5548" y="19922"/>
                  </a:cubicBezTo>
                  <a:cubicBezTo>
                    <a:pt x="5599" y="19930"/>
                    <a:pt x="5663" y="19947"/>
                    <a:pt x="5690" y="19960"/>
                  </a:cubicBezTo>
                  <a:cubicBezTo>
                    <a:pt x="5716" y="19974"/>
                    <a:pt x="5853" y="19995"/>
                    <a:pt x="5993" y="20009"/>
                  </a:cubicBezTo>
                  <a:cubicBezTo>
                    <a:pt x="6353" y="20044"/>
                    <a:pt x="6431" y="20061"/>
                    <a:pt x="6514" y="20121"/>
                  </a:cubicBezTo>
                  <a:cubicBezTo>
                    <a:pt x="6621" y="20200"/>
                    <a:pt x="6747" y="20344"/>
                    <a:pt x="6841" y="20492"/>
                  </a:cubicBezTo>
                  <a:cubicBezTo>
                    <a:pt x="7006" y="20751"/>
                    <a:pt x="7593" y="21339"/>
                    <a:pt x="7687" y="21339"/>
                  </a:cubicBezTo>
                  <a:cubicBezTo>
                    <a:pt x="7701" y="21339"/>
                    <a:pt x="7712" y="21351"/>
                    <a:pt x="7712" y="21364"/>
                  </a:cubicBezTo>
                  <a:cubicBezTo>
                    <a:pt x="7712" y="21377"/>
                    <a:pt x="7804" y="21435"/>
                    <a:pt x="7917" y="21493"/>
                  </a:cubicBezTo>
                  <a:lnTo>
                    <a:pt x="8125" y="21599"/>
                  </a:lnTo>
                  <a:lnTo>
                    <a:pt x="11311" y="21599"/>
                  </a:lnTo>
                  <a:lnTo>
                    <a:pt x="11639" y="21423"/>
                  </a:lnTo>
                  <a:cubicBezTo>
                    <a:pt x="11935" y="21264"/>
                    <a:pt x="12568" y="20840"/>
                    <a:pt x="12659" y="20739"/>
                  </a:cubicBezTo>
                  <a:cubicBezTo>
                    <a:pt x="12691" y="20704"/>
                    <a:pt x="12811" y="20612"/>
                    <a:pt x="13150" y="20367"/>
                  </a:cubicBezTo>
                  <a:cubicBezTo>
                    <a:pt x="13205" y="20327"/>
                    <a:pt x="13313" y="20260"/>
                    <a:pt x="13387" y="20219"/>
                  </a:cubicBezTo>
                  <a:cubicBezTo>
                    <a:pt x="13516" y="20147"/>
                    <a:pt x="13572" y="20122"/>
                    <a:pt x="13974" y="19967"/>
                  </a:cubicBezTo>
                  <a:cubicBezTo>
                    <a:pt x="14065" y="19931"/>
                    <a:pt x="14185" y="19882"/>
                    <a:pt x="14241" y="19854"/>
                  </a:cubicBezTo>
                  <a:cubicBezTo>
                    <a:pt x="14296" y="19827"/>
                    <a:pt x="14396" y="19781"/>
                    <a:pt x="14463" y="19753"/>
                  </a:cubicBezTo>
                  <a:cubicBezTo>
                    <a:pt x="14530" y="19725"/>
                    <a:pt x="14655" y="19668"/>
                    <a:pt x="14742" y="19626"/>
                  </a:cubicBezTo>
                  <a:cubicBezTo>
                    <a:pt x="14828" y="19583"/>
                    <a:pt x="14954" y="19520"/>
                    <a:pt x="15021" y="19488"/>
                  </a:cubicBezTo>
                  <a:cubicBezTo>
                    <a:pt x="15416" y="19297"/>
                    <a:pt x="16234" y="18807"/>
                    <a:pt x="16571" y="18559"/>
                  </a:cubicBezTo>
                  <a:cubicBezTo>
                    <a:pt x="16651" y="18500"/>
                    <a:pt x="16747" y="18437"/>
                    <a:pt x="16784" y="18419"/>
                  </a:cubicBezTo>
                  <a:cubicBezTo>
                    <a:pt x="16820" y="18401"/>
                    <a:pt x="16850" y="18377"/>
                    <a:pt x="16850" y="18366"/>
                  </a:cubicBezTo>
                  <a:cubicBezTo>
                    <a:pt x="16850" y="18355"/>
                    <a:pt x="16872" y="18338"/>
                    <a:pt x="16896" y="18330"/>
                  </a:cubicBezTo>
                  <a:cubicBezTo>
                    <a:pt x="16920" y="18322"/>
                    <a:pt x="16961" y="18296"/>
                    <a:pt x="16986" y="18271"/>
                  </a:cubicBezTo>
                  <a:cubicBezTo>
                    <a:pt x="17012" y="18246"/>
                    <a:pt x="17075" y="18192"/>
                    <a:pt x="17128" y="18152"/>
                  </a:cubicBezTo>
                  <a:cubicBezTo>
                    <a:pt x="17316" y="18012"/>
                    <a:pt x="17396" y="17948"/>
                    <a:pt x="17468" y="17877"/>
                  </a:cubicBezTo>
                  <a:cubicBezTo>
                    <a:pt x="17508" y="17837"/>
                    <a:pt x="17575" y="17783"/>
                    <a:pt x="17615" y="17756"/>
                  </a:cubicBezTo>
                  <a:cubicBezTo>
                    <a:pt x="17678" y="17714"/>
                    <a:pt x="17775" y="17622"/>
                    <a:pt x="17974" y="17418"/>
                  </a:cubicBezTo>
                  <a:cubicBezTo>
                    <a:pt x="18002" y="17389"/>
                    <a:pt x="18076" y="17324"/>
                    <a:pt x="18136" y="17274"/>
                  </a:cubicBezTo>
                  <a:cubicBezTo>
                    <a:pt x="18437" y="17021"/>
                    <a:pt x="19229" y="16103"/>
                    <a:pt x="19564" y="15618"/>
                  </a:cubicBezTo>
                  <a:cubicBezTo>
                    <a:pt x="19889" y="15146"/>
                    <a:pt x="20005" y="14969"/>
                    <a:pt x="20065" y="14845"/>
                  </a:cubicBezTo>
                  <a:cubicBezTo>
                    <a:pt x="20083" y="14807"/>
                    <a:pt x="20112" y="14761"/>
                    <a:pt x="20129" y="14741"/>
                  </a:cubicBezTo>
                  <a:cubicBezTo>
                    <a:pt x="20146" y="14722"/>
                    <a:pt x="20190" y="14642"/>
                    <a:pt x="20229" y="14564"/>
                  </a:cubicBezTo>
                  <a:cubicBezTo>
                    <a:pt x="20267" y="14485"/>
                    <a:pt x="20316" y="14402"/>
                    <a:pt x="20334" y="14379"/>
                  </a:cubicBezTo>
                  <a:cubicBezTo>
                    <a:pt x="20417" y="14275"/>
                    <a:pt x="20948" y="13106"/>
                    <a:pt x="20948" y="13027"/>
                  </a:cubicBezTo>
                  <a:cubicBezTo>
                    <a:pt x="20948" y="13012"/>
                    <a:pt x="20973" y="12940"/>
                    <a:pt x="21006" y="12866"/>
                  </a:cubicBezTo>
                  <a:cubicBezTo>
                    <a:pt x="21040" y="12791"/>
                    <a:pt x="21068" y="12713"/>
                    <a:pt x="21068" y="12694"/>
                  </a:cubicBezTo>
                  <a:cubicBezTo>
                    <a:pt x="21068" y="12675"/>
                    <a:pt x="21079" y="12638"/>
                    <a:pt x="21092" y="12609"/>
                  </a:cubicBezTo>
                  <a:cubicBezTo>
                    <a:pt x="21105" y="12581"/>
                    <a:pt x="21128" y="12534"/>
                    <a:pt x="21141" y="12506"/>
                  </a:cubicBezTo>
                  <a:cubicBezTo>
                    <a:pt x="21154" y="12477"/>
                    <a:pt x="21165" y="12437"/>
                    <a:pt x="21165" y="12417"/>
                  </a:cubicBezTo>
                  <a:cubicBezTo>
                    <a:pt x="21165" y="12371"/>
                    <a:pt x="21234" y="12115"/>
                    <a:pt x="21263" y="12055"/>
                  </a:cubicBezTo>
                  <a:cubicBezTo>
                    <a:pt x="21275" y="12030"/>
                    <a:pt x="21285" y="11992"/>
                    <a:pt x="21285" y="11970"/>
                  </a:cubicBezTo>
                  <a:cubicBezTo>
                    <a:pt x="21285" y="11948"/>
                    <a:pt x="21295" y="11910"/>
                    <a:pt x="21307" y="11885"/>
                  </a:cubicBezTo>
                  <a:cubicBezTo>
                    <a:pt x="21332" y="11832"/>
                    <a:pt x="21385" y="11573"/>
                    <a:pt x="21400" y="11424"/>
                  </a:cubicBezTo>
                  <a:cubicBezTo>
                    <a:pt x="21406" y="11367"/>
                    <a:pt x="21420" y="11296"/>
                    <a:pt x="21432" y="11267"/>
                  </a:cubicBezTo>
                  <a:cubicBezTo>
                    <a:pt x="21453" y="11215"/>
                    <a:pt x="21464" y="11163"/>
                    <a:pt x="21508" y="10876"/>
                  </a:cubicBezTo>
                  <a:cubicBezTo>
                    <a:pt x="21576" y="10432"/>
                    <a:pt x="21599" y="9119"/>
                    <a:pt x="21549" y="8608"/>
                  </a:cubicBezTo>
                  <a:cubicBezTo>
                    <a:pt x="21537" y="8479"/>
                    <a:pt x="21520" y="8310"/>
                    <a:pt x="21513" y="8231"/>
                  </a:cubicBezTo>
                  <a:cubicBezTo>
                    <a:pt x="21505" y="8152"/>
                    <a:pt x="21490" y="8078"/>
                    <a:pt x="21478" y="8064"/>
                  </a:cubicBezTo>
                  <a:cubicBezTo>
                    <a:pt x="21466" y="8050"/>
                    <a:pt x="21456" y="7984"/>
                    <a:pt x="21456" y="7916"/>
                  </a:cubicBezTo>
                  <a:cubicBezTo>
                    <a:pt x="21456" y="7848"/>
                    <a:pt x="21445" y="7785"/>
                    <a:pt x="21432" y="7776"/>
                  </a:cubicBezTo>
                  <a:cubicBezTo>
                    <a:pt x="21419" y="7767"/>
                    <a:pt x="21407" y="7733"/>
                    <a:pt x="21407" y="7702"/>
                  </a:cubicBezTo>
                  <a:cubicBezTo>
                    <a:pt x="21407" y="7618"/>
                    <a:pt x="21308" y="7147"/>
                    <a:pt x="21263" y="7020"/>
                  </a:cubicBezTo>
                  <a:cubicBezTo>
                    <a:pt x="21253" y="6991"/>
                    <a:pt x="21213" y="6861"/>
                    <a:pt x="21175" y="6732"/>
                  </a:cubicBezTo>
                  <a:cubicBezTo>
                    <a:pt x="21138" y="6603"/>
                    <a:pt x="21099" y="6481"/>
                    <a:pt x="21090" y="6459"/>
                  </a:cubicBezTo>
                  <a:cubicBezTo>
                    <a:pt x="21080" y="6438"/>
                    <a:pt x="21052" y="6367"/>
                    <a:pt x="21028" y="6302"/>
                  </a:cubicBezTo>
                  <a:cubicBezTo>
                    <a:pt x="21005" y="6238"/>
                    <a:pt x="20930" y="6074"/>
                    <a:pt x="20865" y="5938"/>
                  </a:cubicBezTo>
                  <a:cubicBezTo>
                    <a:pt x="20761" y="5722"/>
                    <a:pt x="20696" y="5600"/>
                    <a:pt x="20503" y="5254"/>
                  </a:cubicBezTo>
                  <a:cubicBezTo>
                    <a:pt x="20479" y="5212"/>
                    <a:pt x="20444" y="5159"/>
                    <a:pt x="20424" y="5138"/>
                  </a:cubicBezTo>
                  <a:cubicBezTo>
                    <a:pt x="20405" y="5117"/>
                    <a:pt x="20390" y="5091"/>
                    <a:pt x="20390" y="5081"/>
                  </a:cubicBezTo>
                  <a:cubicBezTo>
                    <a:pt x="20390" y="5027"/>
                    <a:pt x="19799" y="4337"/>
                    <a:pt x="19671" y="4242"/>
                  </a:cubicBezTo>
                  <a:cubicBezTo>
                    <a:pt x="19616" y="4201"/>
                    <a:pt x="19524" y="4122"/>
                    <a:pt x="19466" y="4065"/>
                  </a:cubicBezTo>
                  <a:cubicBezTo>
                    <a:pt x="19407" y="4007"/>
                    <a:pt x="19352" y="3959"/>
                    <a:pt x="19341" y="3959"/>
                  </a:cubicBezTo>
                  <a:cubicBezTo>
                    <a:pt x="19331" y="3958"/>
                    <a:pt x="19264" y="3913"/>
                    <a:pt x="19195" y="3859"/>
                  </a:cubicBezTo>
                  <a:cubicBezTo>
                    <a:pt x="19041" y="3741"/>
                    <a:pt x="19015" y="3727"/>
                    <a:pt x="18696" y="3550"/>
                  </a:cubicBezTo>
                  <a:cubicBezTo>
                    <a:pt x="18557" y="3474"/>
                    <a:pt x="18433" y="3410"/>
                    <a:pt x="18417" y="3410"/>
                  </a:cubicBezTo>
                  <a:cubicBezTo>
                    <a:pt x="18401" y="3410"/>
                    <a:pt x="18343" y="3386"/>
                    <a:pt x="18287" y="3357"/>
                  </a:cubicBezTo>
                  <a:cubicBezTo>
                    <a:pt x="18232" y="3329"/>
                    <a:pt x="18174" y="3307"/>
                    <a:pt x="18160" y="3307"/>
                  </a:cubicBezTo>
                  <a:cubicBezTo>
                    <a:pt x="18146" y="3307"/>
                    <a:pt x="18057" y="3278"/>
                    <a:pt x="17960" y="3243"/>
                  </a:cubicBezTo>
                  <a:cubicBezTo>
                    <a:pt x="17863" y="3208"/>
                    <a:pt x="17730" y="3171"/>
                    <a:pt x="17664" y="3161"/>
                  </a:cubicBezTo>
                  <a:cubicBezTo>
                    <a:pt x="17597" y="3150"/>
                    <a:pt x="17526" y="3130"/>
                    <a:pt x="17507" y="3114"/>
                  </a:cubicBezTo>
                  <a:cubicBezTo>
                    <a:pt x="17456" y="3070"/>
                    <a:pt x="15798" y="3072"/>
                    <a:pt x="15757" y="3116"/>
                  </a:cubicBezTo>
                  <a:cubicBezTo>
                    <a:pt x="15740" y="3134"/>
                    <a:pt x="15687" y="3149"/>
                    <a:pt x="15639" y="3150"/>
                  </a:cubicBezTo>
                  <a:cubicBezTo>
                    <a:pt x="15592" y="3151"/>
                    <a:pt x="15509" y="3170"/>
                    <a:pt x="15456" y="3190"/>
                  </a:cubicBezTo>
                  <a:cubicBezTo>
                    <a:pt x="15402" y="3211"/>
                    <a:pt x="15333" y="3228"/>
                    <a:pt x="15299" y="3228"/>
                  </a:cubicBezTo>
                  <a:cubicBezTo>
                    <a:pt x="15265" y="3228"/>
                    <a:pt x="15226" y="3237"/>
                    <a:pt x="15214" y="3249"/>
                  </a:cubicBezTo>
                  <a:cubicBezTo>
                    <a:pt x="15201" y="3262"/>
                    <a:pt x="15147" y="3285"/>
                    <a:pt x="15094" y="3300"/>
                  </a:cubicBezTo>
                  <a:cubicBezTo>
                    <a:pt x="14750" y="3397"/>
                    <a:pt x="14054" y="3763"/>
                    <a:pt x="13737" y="4014"/>
                  </a:cubicBezTo>
                  <a:cubicBezTo>
                    <a:pt x="13684" y="4056"/>
                    <a:pt x="13597" y="4120"/>
                    <a:pt x="13544" y="4158"/>
                  </a:cubicBezTo>
                  <a:cubicBezTo>
                    <a:pt x="13491" y="4195"/>
                    <a:pt x="13434" y="4239"/>
                    <a:pt x="13419" y="4255"/>
                  </a:cubicBezTo>
                  <a:cubicBezTo>
                    <a:pt x="13404" y="4271"/>
                    <a:pt x="13258" y="4418"/>
                    <a:pt x="13094" y="4583"/>
                  </a:cubicBezTo>
                  <a:cubicBezTo>
                    <a:pt x="12929" y="4748"/>
                    <a:pt x="12780" y="4901"/>
                    <a:pt x="12764" y="4922"/>
                  </a:cubicBezTo>
                  <a:cubicBezTo>
                    <a:pt x="12600" y="5134"/>
                    <a:pt x="12412" y="5385"/>
                    <a:pt x="12346" y="5485"/>
                  </a:cubicBezTo>
                  <a:cubicBezTo>
                    <a:pt x="12221" y="5672"/>
                    <a:pt x="11930" y="6198"/>
                    <a:pt x="11930" y="6237"/>
                  </a:cubicBezTo>
                  <a:cubicBezTo>
                    <a:pt x="11930" y="6286"/>
                    <a:pt x="11882" y="6299"/>
                    <a:pt x="11798" y="6271"/>
                  </a:cubicBezTo>
                  <a:cubicBezTo>
                    <a:pt x="11703" y="6239"/>
                    <a:pt x="11578" y="6203"/>
                    <a:pt x="11460" y="6171"/>
                  </a:cubicBezTo>
                  <a:cubicBezTo>
                    <a:pt x="11409" y="6157"/>
                    <a:pt x="11322" y="6110"/>
                    <a:pt x="11267" y="6070"/>
                  </a:cubicBezTo>
                  <a:cubicBezTo>
                    <a:pt x="11127" y="5966"/>
                    <a:pt x="10689" y="5496"/>
                    <a:pt x="10646" y="5403"/>
                  </a:cubicBezTo>
                  <a:cubicBezTo>
                    <a:pt x="10626" y="5360"/>
                    <a:pt x="10589" y="5291"/>
                    <a:pt x="10561" y="5248"/>
                  </a:cubicBezTo>
                  <a:cubicBezTo>
                    <a:pt x="10487" y="5135"/>
                    <a:pt x="10392" y="4909"/>
                    <a:pt x="10331" y="4700"/>
                  </a:cubicBezTo>
                  <a:cubicBezTo>
                    <a:pt x="10301" y="4599"/>
                    <a:pt x="10267" y="4498"/>
                    <a:pt x="10255" y="4473"/>
                  </a:cubicBezTo>
                  <a:cubicBezTo>
                    <a:pt x="10243" y="4448"/>
                    <a:pt x="10233" y="4389"/>
                    <a:pt x="10233" y="4342"/>
                  </a:cubicBezTo>
                  <a:cubicBezTo>
                    <a:pt x="10233" y="4294"/>
                    <a:pt x="10220" y="4239"/>
                    <a:pt x="10204" y="4221"/>
                  </a:cubicBezTo>
                  <a:cubicBezTo>
                    <a:pt x="10180" y="4196"/>
                    <a:pt x="10171" y="3756"/>
                    <a:pt x="10164" y="2244"/>
                  </a:cubicBezTo>
                  <a:cubicBezTo>
                    <a:pt x="10158" y="659"/>
                    <a:pt x="10150" y="285"/>
                    <a:pt x="10123" y="228"/>
                  </a:cubicBezTo>
                  <a:cubicBezTo>
                    <a:pt x="10085" y="149"/>
                    <a:pt x="9955" y="74"/>
                    <a:pt x="9854" y="74"/>
                  </a:cubicBezTo>
                  <a:cubicBezTo>
                    <a:pt x="9816" y="73"/>
                    <a:pt x="9741" y="56"/>
                    <a:pt x="9688" y="36"/>
                  </a:cubicBezTo>
                  <a:cubicBezTo>
                    <a:pt x="9613" y="7"/>
                    <a:pt x="9457" y="-1"/>
                    <a:pt x="9010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302" name="IL PROBLEMA GERD…"/>
          <p:cNvSpPr txBox="1"/>
          <p:nvPr/>
        </p:nvSpPr>
        <p:spPr>
          <a:xfrm>
            <a:off x="1433844" y="2495857"/>
            <a:ext cx="21516311" cy="9088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20000"/>
              </a:lnSpc>
              <a:defRPr sz="12800"/>
            </a:pPr>
            <a:r>
              <a:t>IL PROBLEMA GERD</a:t>
            </a:r>
          </a:p>
          <a:p>
            <a:pPr defTabSz="457200">
              <a:lnSpc>
                <a:spcPct val="120000"/>
              </a:lnSpc>
              <a:defRPr sz="12800"/>
            </a:pPr>
            <a:r>
              <a:t>É MOLTO SENTITO</a:t>
            </a:r>
          </a:p>
          <a:p>
            <a:pPr defTabSz="457200">
              <a:lnSpc>
                <a:spcPct val="120000"/>
              </a:lnSpc>
              <a:defRPr sz="12800"/>
            </a:pPr>
            <a:r>
              <a:t>IN SOGGETTI OBESI</a:t>
            </a:r>
          </a:p>
          <a:p>
            <a:pPr defTabSz="457200">
              <a:lnSpc>
                <a:spcPct val="120000"/>
              </a:lnSpc>
              <a:defRPr sz="12800"/>
            </a:pPr>
            <a:r>
              <a:t>SIA PRIMA CHE DOPO MBS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Rettangolo"/>
          <p:cNvSpPr/>
          <p:nvPr/>
        </p:nvSpPr>
        <p:spPr>
          <a:xfrm>
            <a:off x="315" y="12863429"/>
            <a:ext cx="24451440" cy="8679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5" name="G. Galloro"/>
          <p:cNvSpPr txBox="1"/>
          <p:nvPr/>
        </p:nvSpPr>
        <p:spPr>
          <a:xfrm>
            <a:off x="335827" y="13029440"/>
            <a:ext cx="18335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G. Galloro</a:t>
            </a:r>
          </a:p>
        </p:txBody>
      </p:sp>
      <p:pic>
        <p:nvPicPr>
          <p:cNvPr id="306" name="Bolla Federico trasparente.gif" descr="Bolla Federico trasparen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648" y="12922767"/>
            <a:ext cx="749147" cy="749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Logo Endo.gif" descr="Logo End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7001" y="12921939"/>
            <a:ext cx="749301" cy="750940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UOC di Chirurgia Endoscopica"/>
          <p:cNvSpPr txBox="1"/>
          <p:nvPr/>
        </p:nvSpPr>
        <p:spPr>
          <a:xfrm>
            <a:off x="16643004" y="13018010"/>
            <a:ext cx="54067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UOC di Chirurgia Endoscopica</a:t>
            </a:r>
          </a:p>
        </p:txBody>
      </p:sp>
      <p:sp>
        <p:nvSpPr>
          <p:cNvPr id="309" name="Università di Napoli Federico II - Scuola di Medicina e Chirurgia"/>
          <p:cNvSpPr txBox="1"/>
          <p:nvPr/>
        </p:nvSpPr>
        <p:spPr>
          <a:xfrm>
            <a:off x="3335158" y="13018010"/>
            <a:ext cx="1095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Università di Napoli Federico II - Scuola di Medicina e Chirurgia</a:t>
            </a:r>
          </a:p>
        </p:txBody>
      </p:sp>
      <p:grpSp>
        <p:nvGrpSpPr>
          <p:cNvPr id="314" name="Raggruppa"/>
          <p:cNvGrpSpPr/>
          <p:nvPr/>
        </p:nvGrpSpPr>
        <p:grpSpPr>
          <a:xfrm>
            <a:off x="315" y="-65100"/>
            <a:ext cx="24383370" cy="1639155"/>
            <a:chOff x="0" y="0"/>
            <a:chExt cx="24383369" cy="1639153"/>
          </a:xfrm>
        </p:grpSpPr>
        <p:sp>
          <p:nvSpPr>
            <p:cNvPr id="310" name="Rettangolo"/>
            <p:cNvSpPr/>
            <p:nvPr/>
          </p:nvSpPr>
          <p:spPr>
            <a:xfrm>
              <a:off x="0" y="42440"/>
              <a:ext cx="24383370" cy="1575722"/>
            </a:xfrm>
            <a:prstGeom prst="rect">
              <a:avLst/>
            </a:prstGeom>
            <a:gradFill flip="none" rotWithShape="1">
              <a:gsLst>
                <a:gs pos="0">
                  <a:srgbClr val="153065"/>
                </a:gs>
                <a:gs pos="100000">
                  <a:srgbClr val="15306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1" name="SPRING MEETING SICOB 2025                                                                                                                           Venezia 13 -14 maggio 2025…"/>
            <p:cNvSpPr txBox="1"/>
            <p:nvPr/>
          </p:nvSpPr>
          <p:spPr>
            <a:xfrm>
              <a:off x="142873" y="0"/>
              <a:ext cx="23962493" cy="1575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lvl="1" algn="l">
                <a:defRPr sz="2600"/>
              </a:pPr>
              <a:r>
                <a:rPr sz="2400"/>
                <a:t>SPRING MEETING SICOB 2025 </a:t>
              </a:r>
              <a:r>
                <a:rPr sz="3300"/>
                <a:t>                                                                                                                          </a:t>
              </a:r>
              <a:r>
                <a:rPr sz="2500"/>
                <a:t>Venezia 13 -14 maggio 2025</a:t>
              </a:r>
              <a:r>
                <a:rPr sz="3300"/>
                <a:t> </a:t>
              </a:r>
              <a:r>
                <a:t> </a:t>
              </a:r>
            </a:p>
            <a:p>
              <a:pPr lvl="1" algn="l">
                <a:defRPr sz="24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OBESITÁ, CHIRURGIA BARIATRICA E REFLUSSO</a:t>
              </a:r>
              <a:endParaRPr sz="2500">
                <a:solidFill>
                  <a:srgbClr val="FFA221"/>
                </a:solidFill>
              </a:endParaRPr>
            </a:p>
            <a:p>
              <a:pPr lvl="1" algn="l">
                <a:lnSpc>
                  <a:spcPct val="60000"/>
                </a:lnSpc>
                <a:defRPr sz="10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endParaRPr>
                <a:solidFill>
                  <a:srgbClr val="FFA221"/>
                </a:solidFill>
              </a:endParaRPr>
            </a:p>
            <a:p>
              <a:pPr lvl="1" algn="l">
                <a:defRPr sz="35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MBS &amp; GERD: TOOL DIAGNOSTICI E OPZIONI TERAPEUTICHE</a:t>
              </a:r>
            </a:p>
          </p:txBody>
        </p:sp>
        <p:pic>
          <p:nvPicPr>
            <p:cNvPr id="312" name="Screenshot 2025-05-02 alle 16.12.57.png" descr="Screenshot 2025-05-02 alle 16.12.5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52593" y="63433"/>
              <a:ext cx="1122554" cy="1575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" name="Screenshot 2025-05-02 alle 16.32.41.png" descr="Screenshot 2025-05-02 alle 16.32.41.png"/>
            <p:cNvPicPr>
              <a:picLocks noChangeAspect="1"/>
            </p:cNvPicPr>
            <p:nvPr/>
          </p:nvPicPr>
          <p:blipFill>
            <a:blip r:embed="rId5"/>
            <a:srcRect l="4794" t="3531" r="11463" b="3241"/>
            <a:stretch>
              <a:fillRect/>
            </a:stretch>
          </p:blipFill>
          <p:spPr>
            <a:xfrm>
              <a:off x="4740203" y="105352"/>
              <a:ext cx="295387" cy="45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60" extrusionOk="0">
                  <a:moveTo>
                    <a:pt x="8319" y="0"/>
                  </a:moveTo>
                  <a:cubicBezTo>
                    <a:pt x="7865" y="1"/>
                    <a:pt x="7750" y="17"/>
                    <a:pt x="7626" y="133"/>
                  </a:cubicBezTo>
                  <a:cubicBezTo>
                    <a:pt x="7444" y="304"/>
                    <a:pt x="7422" y="1121"/>
                    <a:pt x="7597" y="1270"/>
                  </a:cubicBezTo>
                  <a:cubicBezTo>
                    <a:pt x="7747" y="1398"/>
                    <a:pt x="8102" y="1516"/>
                    <a:pt x="8319" y="1516"/>
                  </a:cubicBezTo>
                  <a:cubicBezTo>
                    <a:pt x="8412" y="1516"/>
                    <a:pt x="8816" y="1571"/>
                    <a:pt x="9214" y="1649"/>
                  </a:cubicBezTo>
                  <a:cubicBezTo>
                    <a:pt x="10021" y="1807"/>
                    <a:pt x="10507" y="2072"/>
                    <a:pt x="10975" y="2597"/>
                  </a:cubicBezTo>
                  <a:cubicBezTo>
                    <a:pt x="11216" y="2867"/>
                    <a:pt x="11230" y="2935"/>
                    <a:pt x="11234" y="3601"/>
                  </a:cubicBezTo>
                  <a:cubicBezTo>
                    <a:pt x="11239" y="4261"/>
                    <a:pt x="11228" y="4355"/>
                    <a:pt x="11003" y="4605"/>
                  </a:cubicBezTo>
                  <a:cubicBezTo>
                    <a:pt x="10623" y="5029"/>
                    <a:pt x="10349" y="5164"/>
                    <a:pt x="9993" y="5117"/>
                  </a:cubicBezTo>
                  <a:lnTo>
                    <a:pt x="9704" y="5079"/>
                  </a:lnTo>
                  <a:lnTo>
                    <a:pt x="10022" y="4795"/>
                  </a:lnTo>
                  <a:cubicBezTo>
                    <a:pt x="10387" y="4481"/>
                    <a:pt x="10628" y="4009"/>
                    <a:pt x="10628" y="3639"/>
                  </a:cubicBezTo>
                  <a:cubicBezTo>
                    <a:pt x="10628" y="2928"/>
                    <a:pt x="9585" y="2005"/>
                    <a:pt x="8665" y="1914"/>
                  </a:cubicBezTo>
                  <a:cubicBezTo>
                    <a:pt x="7878" y="1837"/>
                    <a:pt x="7036" y="1920"/>
                    <a:pt x="6616" y="2123"/>
                  </a:cubicBezTo>
                  <a:cubicBezTo>
                    <a:pt x="6115" y="2365"/>
                    <a:pt x="5581" y="2819"/>
                    <a:pt x="5519" y="3051"/>
                  </a:cubicBezTo>
                  <a:cubicBezTo>
                    <a:pt x="5491" y="3155"/>
                    <a:pt x="5448" y="3721"/>
                    <a:pt x="5432" y="4302"/>
                  </a:cubicBezTo>
                  <a:lnTo>
                    <a:pt x="5403" y="5344"/>
                  </a:lnTo>
                  <a:lnTo>
                    <a:pt x="5663" y="5591"/>
                  </a:lnTo>
                  <a:lnTo>
                    <a:pt x="5952" y="5818"/>
                  </a:lnTo>
                  <a:lnTo>
                    <a:pt x="5605" y="6159"/>
                  </a:lnTo>
                  <a:cubicBezTo>
                    <a:pt x="5415" y="6347"/>
                    <a:pt x="5173" y="6584"/>
                    <a:pt x="5086" y="6671"/>
                  </a:cubicBezTo>
                  <a:cubicBezTo>
                    <a:pt x="4999" y="6757"/>
                    <a:pt x="4748" y="6994"/>
                    <a:pt x="4537" y="7201"/>
                  </a:cubicBezTo>
                  <a:cubicBezTo>
                    <a:pt x="3725" y="8001"/>
                    <a:pt x="3504" y="8701"/>
                    <a:pt x="3527" y="10461"/>
                  </a:cubicBezTo>
                  <a:cubicBezTo>
                    <a:pt x="3544" y="11704"/>
                    <a:pt x="3585" y="11940"/>
                    <a:pt x="3845" y="12640"/>
                  </a:cubicBezTo>
                  <a:cubicBezTo>
                    <a:pt x="3902" y="12795"/>
                    <a:pt x="4002" y="13032"/>
                    <a:pt x="4047" y="13170"/>
                  </a:cubicBezTo>
                  <a:cubicBezTo>
                    <a:pt x="4092" y="13309"/>
                    <a:pt x="4285" y="13652"/>
                    <a:pt x="4480" y="13928"/>
                  </a:cubicBezTo>
                  <a:cubicBezTo>
                    <a:pt x="5044" y="14728"/>
                    <a:pt x="5172" y="15164"/>
                    <a:pt x="5172" y="16032"/>
                  </a:cubicBezTo>
                  <a:cubicBezTo>
                    <a:pt x="5172" y="17017"/>
                    <a:pt x="4976" y="17502"/>
                    <a:pt x="4162" y="18382"/>
                  </a:cubicBezTo>
                  <a:cubicBezTo>
                    <a:pt x="3608" y="18980"/>
                    <a:pt x="3008" y="19349"/>
                    <a:pt x="2055" y="19727"/>
                  </a:cubicBezTo>
                  <a:cubicBezTo>
                    <a:pt x="1613" y="19902"/>
                    <a:pt x="1249" y="20073"/>
                    <a:pt x="1218" y="20106"/>
                  </a:cubicBezTo>
                  <a:cubicBezTo>
                    <a:pt x="1156" y="20171"/>
                    <a:pt x="354" y="20428"/>
                    <a:pt x="208" y="20428"/>
                  </a:cubicBezTo>
                  <a:cubicBezTo>
                    <a:pt x="-71" y="20428"/>
                    <a:pt x="-68" y="21195"/>
                    <a:pt x="208" y="21376"/>
                  </a:cubicBezTo>
                  <a:cubicBezTo>
                    <a:pt x="438" y="21527"/>
                    <a:pt x="1147" y="21547"/>
                    <a:pt x="1535" y="21413"/>
                  </a:cubicBezTo>
                  <a:cubicBezTo>
                    <a:pt x="1675" y="21366"/>
                    <a:pt x="1894" y="21296"/>
                    <a:pt x="2026" y="21262"/>
                  </a:cubicBezTo>
                  <a:cubicBezTo>
                    <a:pt x="2725" y="21079"/>
                    <a:pt x="4834" y="19837"/>
                    <a:pt x="5317" y="19329"/>
                  </a:cubicBezTo>
                  <a:cubicBezTo>
                    <a:pt x="5415" y="19225"/>
                    <a:pt x="5626" y="19049"/>
                    <a:pt x="5779" y="18931"/>
                  </a:cubicBezTo>
                  <a:cubicBezTo>
                    <a:pt x="6025" y="18741"/>
                    <a:pt x="6309" y="18392"/>
                    <a:pt x="6731" y="17737"/>
                  </a:cubicBezTo>
                  <a:cubicBezTo>
                    <a:pt x="6850" y="17554"/>
                    <a:pt x="6862" y="17731"/>
                    <a:pt x="6904" y="19405"/>
                  </a:cubicBezTo>
                  <a:cubicBezTo>
                    <a:pt x="6941" y="20820"/>
                    <a:pt x="6983" y="21301"/>
                    <a:pt x="7078" y="21376"/>
                  </a:cubicBezTo>
                  <a:cubicBezTo>
                    <a:pt x="7183" y="21459"/>
                    <a:pt x="7500" y="21489"/>
                    <a:pt x="9041" y="21489"/>
                  </a:cubicBezTo>
                  <a:cubicBezTo>
                    <a:pt x="10043" y="21490"/>
                    <a:pt x="10887" y="21508"/>
                    <a:pt x="10917" y="21527"/>
                  </a:cubicBezTo>
                  <a:cubicBezTo>
                    <a:pt x="11028" y="21600"/>
                    <a:pt x="12135" y="21544"/>
                    <a:pt x="12505" y="21451"/>
                  </a:cubicBezTo>
                  <a:cubicBezTo>
                    <a:pt x="12715" y="21399"/>
                    <a:pt x="13029" y="21328"/>
                    <a:pt x="13197" y="21300"/>
                  </a:cubicBezTo>
                  <a:cubicBezTo>
                    <a:pt x="13855" y="21190"/>
                    <a:pt x="15940" y="20455"/>
                    <a:pt x="16517" y="20125"/>
                  </a:cubicBezTo>
                  <a:cubicBezTo>
                    <a:pt x="18397" y="19047"/>
                    <a:pt x="19644" y="18036"/>
                    <a:pt x="20385" y="16979"/>
                  </a:cubicBezTo>
                  <a:cubicBezTo>
                    <a:pt x="20573" y="16712"/>
                    <a:pt x="20832" y="16350"/>
                    <a:pt x="20962" y="16164"/>
                  </a:cubicBezTo>
                  <a:cubicBezTo>
                    <a:pt x="21092" y="15979"/>
                    <a:pt x="21222" y="15722"/>
                    <a:pt x="21251" y="15596"/>
                  </a:cubicBezTo>
                  <a:cubicBezTo>
                    <a:pt x="21280" y="15470"/>
                    <a:pt x="21341" y="15305"/>
                    <a:pt x="21395" y="15236"/>
                  </a:cubicBezTo>
                  <a:cubicBezTo>
                    <a:pt x="21529" y="15065"/>
                    <a:pt x="21506" y="12063"/>
                    <a:pt x="21366" y="11654"/>
                  </a:cubicBezTo>
                  <a:cubicBezTo>
                    <a:pt x="21200" y="11166"/>
                    <a:pt x="20945" y="10708"/>
                    <a:pt x="20472" y="10006"/>
                  </a:cubicBezTo>
                  <a:cubicBezTo>
                    <a:pt x="19507" y="8576"/>
                    <a:pt x="17870" y="7345"/>
                    <a:pt x="15709" y="6405"/>
                  </a:cubicBezTo>
                  <a:cubicBezTo>
                    <a:pt x="14649" y="5945"/>
                    <a:pt x="13714" y="5647"/>
                    <a:pt x="13284" y="5647"/>
                  </a:cubicBezTo>
                  <a:cubicBezTo>
                    <a:pt x="13115" y="5647"/>
                    <a:pt x="12886" y="5616"/>
                    <a:pt x="12793" y="5572"/>
                  </a:cubicBezTo>
                  <a:cubicBezTo>
                    <a:pt x="12612" y="5485"/>
                    <a:pt x="12641" y="5476"/>
                    <a:pt x="13082" y="4852"/>
                  </a:cubicBezTo>
                  <a:cubicBezTo>
                    <a:pt x="13147" y="4759"/>
                    <a:pt x="13168" y="4261"/>
                    <a:pt x="13168" y="3582"/>
                  </a:cubicBezTo>
                  <a:cubicBezTo>
                    <a:pt x="13168" y="2629"/>
                    <a:pt x="13158" y="2431"/>
                    <a:pt x="12995" y="2161"/>
                  </a:cubicBezTo>
                  <a:cubicBezTo>
                    <a:pt x="12719" y="1701"/>
                    <a:pt x="12138" y="1172"/>
                    <a:pt x="11725" y="986"/>
                  </a:cubicBezTo>
                  <a:cubicBezTo>
                    <a:pt x="11527" y="896"/>
                    <a:pt x="11151" y="709"/>
                    <a:pt x="10888" y="588"/>
                  </a:cubicBezTo>
                  <a:cubicBezTo>
                    <a:pt x="10037" y="198"/>
                    <a:pt x="9138" y="0"/>
                    <a:pt x="8319" y="0"/>
                  </a:cubicBezTo>
                  <a:close/>
                  <a:moveTo>
                    <a:pt x="9127" y="6747"/>
                  </a:moveTo>
                  <a:lnTo>
                    <a:pt x="9445" y="6860"/>
                  </a:lnTo>
                  <a:cubicBezTo>
                    <a:pt x="9642" y="6926"/>
                    <a:pt x="10138" y="6984"/>
                    <a:pt x="10744" y="7012"/>
                  </a:cubicBezTo>
                  <a:cubicBezTo>
                    <a:pt x="11281" y="7037"/>
                    <a:pt x="11786" y="7079"/>
                    <a:pt x="11869" y="7107"/>
                  </a:cubicBezTo>
                  <a:cubicBezTo>
                    <a:pt x="11953" y="7134"/>
                    <a:pt x="12210" y="7199"/>
                    <a:pt x="12447" y="7258"/>
                  </a:cubicBezTo>
                  <a:cubicBezTo>
                    <a:pt x="12684" y="7317"/>
                    <a:pt x="13000" y="7400"/>
                    <a:pt x="13140" y="7448"/>
                  </a:cubicBezTo>
                  <a:cubicBezTo>
                    <a:pt x="13279" y="7496"/>
                    <a:pt x="13457" y="7542"/>
                    <a:pt x="13544" y="7542"/>
                  </a:cubicBezTo>
                  <a:cubicBezTo>
                    <a:pt x="13875" y="7542"/>
                    <a:pt x="14940" y="8001"/>
                    <a:pt x="15853" y="8547"/>
                  </a:cubicBezTo>
                  <a:cubicBezTo>
                    <a:pt x="16502" y="8934"/>
                    <a:pt x="17461" y="9759"/>
                    <a:pt x="17787" y="10214"/>
                  </a:cubicBezTo>
                  <a:cubicBezTo>
                    <a:pt x="18820" y="11654"/>
                    <a:pt x="18887" y="11865"/>
                    <a:pt x="18942" y="13265"/>
                  </a:cubicBezTo>
                  <a:cubicBezTo>
                    <a:pt x="18987" y="14419"/>
                    <a:pt x="18809" y="15159"/>
                    <a:pt x="18335" y="15861"/>
                  </a:cubicBezTo>
                  <a:cubicBezTo>
                    <a:pt x="17778" y="16688"/>
                    <a:pt x="17417" y="17159"/>
                    <a:pt x="17181" y="17358"/>
                  </a:cubicBezTo>
                  <a:cubicBezTo>
                    <a:pt x="17029" y="17486"/>
                    <a:pt x="16793" y="17692"/>
                    <a:pt x="16661" y="17813"/>
                  </a:cubicBezTo>
                  <a:cubicBezTo>
                    <a:pt x="16033" y="18392"/>
                    <a:pt x="14055" y="19317"/>
                    <a:pt x="13168" y="19443"/>
                  </a:cubicBezTo>
                  <a:cubicBezTo>
                    <a:pt x="12998" y="19467"/>
                    <a:pt x="12823" y="19525"/>
                    <a:pt x="12793" y="19556"/>
                  </a:cubicBezTo>
                  <a:cubicBezTo>
                    <a:pt x="12763" y="19588"/>
                    <a:pt x="12596" y="19613"/>
                    <a:pt x="12418" y="19613"/>
                  </a:cubicBezTo>
                  <a:cubicBezTo>
                    <a:pt x="12240" y="19613"/>
                    <a:pt x="11960" y="19633"/>
                    <a:pt x="11812" y="19670"/>
                  </a:cubicBezTo>
                  <a:cubicBezTo>
                    <a:pt x="11664" y="19707"/>
                    <a:pt x="11063" y="19756"/>
                    <a:pt x="10484" y="19784"/>
                  </a:cubicBezTo>
                  <a:cubicBezTo>
                    <a:pt x="9905" y="19811"/>
                    <a:pt x="9386" y="19855"/>
                    <a:pt x="9300" y="19879"/>
                  </a:cubicBezTo>
                  <a:cubicBezTo>
                    <a:pt x="9198" y="19907"/>
                    <a:pt x="9117" y="19897"/>
                    <a:pt x="9069" y="19822"/>
                  </a:cubicBezTo>
                  <a:cubicBezTo>
                    <a:pt x="9030" y="19759"/>
                    <a:pt x="8981" y="18066"/>
                    <a:pt x="8954" y="16070"/>
                  </a:cubicBezTo>
                  <a:lnTo>
                    <a:pt x="8896" y="12450"/>
                  </a:lnTo>
                  <a:lnTo>
                    <a:pt x="9733" y="12735"/>
                  </a:lnTo>
                  <a:cubicBezTo>
                    <a:pt x="10377" y="12954"/>
                    <a:pt x="10656" y="13001"/>
                    <a:pt x="11003" y="13000"/>
                  </a:cubicBezTo>
                  <a:cubicBezTo>
                    <a:pt x="11648" y="12998"/>
                    <a:pt x="11716" y="12948"/>
                    <a:pt x="11754" y="12488"/>
                  </a:cubicBezTo>
                  <a:cubicBezTo>
                    <a:pt x="11800" y="11926"/>
                    <a:pt x="11699" y="11823"/>
                    <a:pt x="10859" y="11636"/>
                  </a:cubicBezTo>
                  <a:cubicBezTo>
                    <a:pt x="10337" y="11519"/>
                    <a:pt x="10038" y="11409"/>
                    <a:pt x="9676" y="11181"/>
                  </a:cubicBezTo>
                  <a:lnTo>
                    <a:pt x="9214" y="10878"/>
                  </a:lnTo>
                  <a:lnTo>
                    <a:pt x="9214" y="10252"/>
                  </a:lnTo>
                  <a:cubicBezTo>
                    <a:pt x="9214" y="9809"/>
                    <a:pt x="9252" y="9564"/>
                    <a:pt x="9358" y="9418"/>
                  </a:cubicBezTo>
                  <a:cubicBezTo>
                    <a:pt x="9574" y="9123"/>
                    <a:pt x="10399" y="8733"/>
                    <a:pt x="11032" y="8641"/>
                  </a:cubicBezTo>
                  <a:cubicBezTo>
                    <a:pt x="11169" y="8622"/>
                    <a:pt x="11383" y="8562"/>
                    <a:pt x="11523" y="8490"/>
                  </a:cubicBezTo>
                  <a:cubicBezTo>
                    <a:pt x="11751" y="8372"/>
                    <a:pt x="11783" y="8311"/>
                    <a:pt x="11783" y="7959"/>
                  </a:cubicBezTo>
                  <a:cubicBezTo>
                    <a:pt x="11783" y="7654"/>
                    <a:pt x="11749" y="7530"/>
                    <a:pt x="11610" y="7448"/>
                  </a:cubicBezTo>
                  <a:cubicBezTo>
                    <a:pt x="11286" y="7255"/>
                    <a:pt x="10837" y="7260"/>
                    <a:pt x="9964" y="7467"/>
                  </a:cubicBezTo>
                  <a:cubicBezTo>
                    <a:pt x="9518" y="7572"/>
                    <a:pt x="9135" y="7643"/>
                    <a:pt x="9098" y="7618"/>
                  </a:cubicBezTo>
                  <a:cubicBezTo>
                    <a:pt x="9061" y="7593"/>
                    <a:pt x="9041" y="7391"/>
                    <a:pt x="9069" y="7163"/>
                  </a:cubicBezTo>
                  <a:lnTo>
                    <a:pt x="9127" y="6747"/>
                  </a:lnTo>
                  <a:close/>
                  <a:moveTo>
                    <a:pt x="6962" y="7031"/>
                  </a:moveTo>
                  <a:lnTo>
                    <a:pt x="6933" y="10802"/>
                  </a:lnTo>
                  <a:cubicBezTo>
                    <a:pt x="6924" y="12881"/>
                    <a:pt x="6897" y="14597"/>
                    <a:pt x="6876" y="14611"/>
                  </a:cubicBezTo>
                  <a:cubicBezTo>
                    <a:pt x="6855" y="14624"/>
                    <a:pt x="6768" y="14486"/>
                    <a:pt x="6674" y="14288"/>
                  </a:cubicBezTo>
                  <a:cubicBezTo>
                    <a:pt x="6579" y="14091"/>
                    <a:pt x="6365" y="13716"/>
                    <a:pt x="6183" y="13474"/>
                  </a:cubicBezTo>
                  <a:cubicBezTo>
                    <a:pt x="5723" y="12863"/>
                    <a:pt x="5468" y="12405"/>
                    <a:pt x="5461" y="12071"/>
                  </a:cubicBezTo>
                  <a:cubicBezTo>
                    <a:pt x="5458" y="11916"/>
                    <a:pt x="5393" y="11552"/>
                    <a:pt x="5317" y="11275"/>
                  </a:cubicBezTo>
                  <a:cubicBezTo>
                    <a:pt x="5008" y="10155"/>
                    <a:pt x="5268" y="8837"/>
                    <a:pt x="5952" y="7997"/>
                  </a:cubicBezTo>
                  <a:cubicBezTo>
                    <a:pt x="6180" y="7717"/>
                    <a:pt x="6513" y="7384"/>
                    <a:pt x="6674" y="7258"/>
                  </a:cubicBezTo>
                  <a:lnTo>
                    <a:pt x="6962" y="703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19" name="Raggruppa"/>
          <p:cNvGrpSpPr/>
          <p:nvPr/>
        </p:nvGrpSpPr>
        <p:grpSpPr>
          <a:xfrm>
            <a:off x="1210265" y="3493570"/>
            <a:ext cx="10619614" cy="4552750"/>
            <a:chOff x="0" y="0"/>
            <a:chExt cx="10619613" cy="4552748"/>
          </a:xfrm>
        </p:grpSpPr>
        <p:grpSp>
          <p:nvGrpSpPr>
            <p:cNvPr id="317" name="Raggruppa"/>
            <p:cNvGrpSpPr/>
            <p:nvPr/>
          </p:nvGrpSpPr>
          <p:grpSpPr>
            <a:xfrm>
              <a:off x="128121" y="1215161"/>
              <a:ext cx="10363371" cy="3337588"/>
              <a:chOff x="0" y="0"/>
              <a:chExt cx="10363370" cy="3337586"/>
            </a:xfrm>
          </p:grpSpPr>
          <p:pic>
            <p:nvPicPr>
              <p:cNvPr id="315" name="Screenshot 2025-05-02 alle 20.25.22.png" descr="Screenshot 2025-05-02 alle 20.25.22.png"/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10363371" cy="333758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16" name="Screenshot 2025-05-02 alle 20.25.53.png" descr="Screenshot 2025-05-02 alle 20.25.53.png"/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349" y="662412"/>
                <a:ext cx="3375553" cy="28212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18" name="ALTA PREVALENZA DI GERD E SUE COMPLICANZE…"/>
            <p:cNvSpPr txBox="1"/>
            <p:nvPr/>
          </p:nvSpPr>
          <p:spPr>
            <a:xfrm>
              <a:off x="0" y="-1"/>
              <a:ext cx="10619614" cy="116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1">
                <a:defRPr sz="35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 dirty="0">
                  <a:solidFill>
                    <a:srgbClr val="FFA221"/>
                  </a:solidFill>
                </a:rPr>
                <a:t>ALTA PREVALENZA DI GERD E SUE COMPLICANZE</a:t>
              </a:r>
              <a:r>
                <a:rPr lang="it-IT" dirty="0">
                  <a:solidFill>
                    <a:srgbClr val="FFA221"/>
                  </a:solidFill>
                </a:rPr>
                <a:t> </a:t>
              </a:r>
              <a:r>
                <a:rPr dirty="0">
                  <a:solidFill>
                    <a:srgbClr val="FFA221"/>
                  </a:solidFill>
                </a:rPr>
                <a:t>IN PZ OBESI</a:t>
              </a:r>
            </a:p>
          </p:txBody>
        </p:sp>
      </p:grpSp>
      <p:grpSp>
        <p:nvGrpSpPr>
          <p:cNvPr id="324" name="Raggruppa"/>
          <p:cNvGrpSpPr/>
          <p:nvPr/>
        </p:nvGrpSpPr>
        <p:grpSpPr>
          <a:xfrm>
            <a:off x="12554121" y="3493570"/>
            <a:ext cx="10619615" cy="4554584"/>
            <a:chOff x="0" y="0"/>
            <a:chExt cx="10619613" cy="4554582"/>
          </a:xfrm>
        </p:grpSpPr>
        <p:grpSp>
          <p:nvGrpSpPr>
            <p:cNvPr id="322" name="Raggruppa"/>
            <p:cNvGrpSpPr/>
            <p:nvPr/>
          </p:nvGrpSpPr>
          <p:grpSpPr>
            <a:xfrm>
              <a:off x="128121" y="1213327"/>
              <a:ext cx="10363372" cy="3341256"/>
              <a:chOff x="0" y="0"/>
              <a:chExt cx="10363370" cy="3341255"/>
            </a:xfrm>
          </p:grpSpPr>
          <p:pic>
            <p:nvPicPr>
              <p:cNvPr id="320" name="Screenshot 2025-05-02 alle 20.23.27.png" descr="Screenshot 2025-05-02 alle 20.23.27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0"/>
                <a:ext cx="10363371" cy="334125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1" name="Screenshot 2025-05-02 alle 20.23.55.png" descr="Screenshot 2025-05-02 alle 20.23.55.png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86694" y="357087"/>
                <a:ext cx="2156337" cy="42419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23" name="GERD IN PZ OBESI OPERATI DI CHIRURGIA BARIATRICA INFICIA LA QUALITÁ DI VITA"/>
            <p:cNvSpPr txBox="1"/>
            <p:nvPr/>
          </p:nvSpPr>
          <p:spPr>
            <a:xfrm>
              <a:off x="0" y="-1"/>
              <a:ext cx="10619614" cy="116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1">
                <a:defRPr sz="35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GERD IN PZ OBESI OPERATI DI CHIRURGIA BARIATRICA INFICIA LA QUALITÁ DI VITA</a:t>
              </a:r>
            </a:p>
          </p:txBody>
        </p:sp>
      </p:grpSp>
      <p:grpSp>
        <p:nvGrpSpPr>
          <p:cNvPr id="331" name="Raggruppa"/>
          <p:cNvGrpSpPr/>
          <p:nvPr/>
        </p:nvGrpSpPr>
        <p:grpSpPr>
          <a:xfrm>
            <a:off x="6988402" y="8305955"/>
            <a:ext cx="10391548" cy="4255129"/>
            <a:chOff x="0" y="0"/>
            <a:chExt cx="10391547" cy="4255127"/>
          </a:xfrm>
        </p:grpSpPr>
        <p:grpSp>
          <p:nvGrpSpPr>
            <p:cNvPr id="329" name="Raggruppa"/>
            <p:cNvGrpSpPr/>
            <p:nvPr/>
          </p:nvGrpSpPr>
          <p:grpSpPr>
            <a:xfrm>
              <a:off x="15647" y="1236740"/>
              <a:ext cx="10375901" cy="3018388"/>
              <a:chOff x="0" y="0"/>
              <a:chExt cx="10375900" cy="3018387"/>
            </a:xfrm>
          </p:grpSpPr>
          <p:pic>
            <p:nvPicPr>
              <p:cNvPr id="325" name="Screenshot 2025-05-02 alle 20.33.50.png" descr="Screenshot 2025-05-02 alle 20.33.50.png"/>
              <p:cNvPicPr>
                <a:picLocks noChangeAspect="1"/>
              </p:cNvPicPr>
              <p:nvPr/>
            </p:nvPicPr>
            <p:blipFill>
              <a:blip r:embed="rId10"/>
              <a:srcRect r="548"/>
              <a:stretch>
                <a:fillRect/>
              </a:stretch>
            </p:blipFill>
            <p:spPr>
              <a:xfrm>
                <a:off x="0" y="0"/>
                <a:ext cx="10375900" cy="301838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6" name="Screenshot 2025-05-02 alle 20.34.29.png" descr="Screenshot 2025-05-02 alle 20.34.29.png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40706" y="1659574"/>
                <a:ext cx="3253318" cy="30586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7" name="Screenshot 2025-05-02 alle 20.33.22.png" descr="Screenshot 2025-05-02 alle 20.33.22.png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40750" y="2065094"/>
                <a:ext cx="3253229" cy="74928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328" name="Screenshot 2025-05-02 alle 20.34.01.png" descr="Screenshot 2025-05-02 alle 20.34.01.png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9952" y="1923540"/>
                <a:ext cx="2699277" cy="103239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330" name="L’IMPATTO DELLA MBS SU GERD…"/>
            <p:cNvSpPr txBox="1"/>
            <p:nvPr/>
          </p:nvSpPr>
          <p:spPr>
            <a:xfrm>
              <a:off x="0" y="-1"/>
              <a:ext cx="10375900" cy="1168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1">
                <a:defRPr sz="35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L’IMPATTO DELLA MBS SU GERD</a:t>
              </a:r>
            </a:p>
            <a:p>
              <a:pPr lvl="1">
                <a:defRPr sz="35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NON É SEMPRE LO STESSO</a:t>
              </a:r>
            </a:p>
          </p:txBody>
        </p:sp>
      </p:grpSp>
      <p:sp>
        <p:nvSpPr>
          <p:cNvPr id="332" name="PERCHÉ …"/>
          <p:cNvSpPr txBox="1"/>
          <p:nvPr/>
        </p:nvSpPr>
        <p:spPr>
          <a:xfrm>
            <a:off x="189739" y="1865077"/>
            <a:ext cx="2381859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30000"/>
              </a:lnSpc>
              <a:defRPr sz="8000" spc="-239">
                <a:solidFill>
                  <a:srgbClr val="0685FF"/>
                </a:solidFill>
              </a:defRPr>
            </a:lvl1pPr>
          </a:lstStyle>
          <a:p>
            <a:r>
              <a:t>PERCHÉ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li studi che indagano i rapporti tra GERD e MBS sono spesso discordanti"/>
          <p:cNvSpPr txBox="1"/>
          <p:nvPr/>
        </p:nvSpPr>
        <p:spPr>
          <a:xfrm>
            <a:off x="343065" y="3718984"/>
            <a:ext cx="23918338" cy="867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marL="419100" lvl="1" indent="-355600" algn="just" defTabSz="1643062">
              <a:spcBef>
                <a:spcPts val="8400"/>
              </a:spcBef>
              <a:buSzPct val="95000"/>
              <a:buBlip>
                <a:blip r:embed="rId2"/>
              </a:buBlip>
              <a:defRPr sz="4600"/>
            </a:pPr>
            <a:r>
              <a:t> Gli studi che indagano i rapporti tra GERD e MBS sono spesso discordanti</a:t>
            </a:r>
          </a:p>
        </p:txBody>
      </p:sp>
      <p:grpSp>
        <p:nvGrpSpPr>
          <p:cNvPr id="337" name="Raggruppa"/>
          <p:cNvGrpSpPr/>
          <p:nvPr/>
        </p:nvGrpSpPr>
        <p:grpSpPr>
          <a:xfrm>
            <a:off x="5914358" y="4561070"/>
            <a:ext cx="3785196" cy="1927021"/>
            <a:chOff x="0" y="0"/>
            <a:chExt cx="3785195" cy="1927019"/>
          </a:xfrm>
        </p:grpSpPr>
        <p:sp>
          <p:nvSpPr>
            <p:cNvPr id="335" name="Ovale"/>
            <p:cNvSpPr/>
            <p:nvPr/>
          </p:nvSpPr>
          <p:spPr>
            <a:xfrm>
              <a:off x="0" y="0"/>
              <a:ext cx="3785196" cy="1471698"/>
            </a:xfrm>
            <a:prstGeom prst="ellipse">
              <a:avLst/>
            </a:prstGeom>
            <a:solidFill>
              <a:srgbClr val="C82D1D"/>
            </a:soli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5000"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336" name="GERD…"/>
            <p:cNvSpPr/>
            <p:nvPr/>
          </p:nvSpPr>
          <p:spPr>
            <a:xfrm>
              <a:off x="1843484" y="65701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500" spc="-175"/>
              </a:pPr>
              <a:r>
                <a:t>GERD</a:t>
              </a:r>
            </a:p>
            <a:p>
              <a:pPr>
                <a:defRPr sz="3500" spc="-175"/>
              </a:pPr>
              <a:r>
                <a:t>PRE-ESISTENTE</a:t>
              </a:r>
            </a:p>
          </p:txBody>
        </p:sp>
      </p:grpSp>
      <p:grpSp>
        <p:nvGrpSpPr>
          <p:cNvPr id="340" name="Raggruppa"/>
          <p:cNvGrpSpPr/>
          <p:nvPr/>
        </p:nvGrpSpPr>
        <p:grpSpPr>
          <a:xfrm>
            <a:off x="15351190" y="5918199"/>
            <a:ext cx="2251770" cy="3149601"/>
            <a:chOff x="0" y="0"/>
            <a:chExt cx="2251769" cy="3149600"/>
          </a:xfrm>
        </p:grpSpPr>
        <p:sp>
          <p:nvSpPr>
            <p:cNvPr id="338" name="Freccia"/>
            <p:cNvSpPr/>
            <p:nvPr/>
          </p:nvSpPr>
          <p:spPr>
            <a:xfrm rot="5400000">
              <a:off x="300483" y="-6248"/>
              <a:ext cx="1650803" cy="2251771"/>
            </a:xfrm>
            <a:prstGeom prst="rightArrow">
              <a:avLst>
                <a:gd name="adj1" fmla="val 39129"/>
                <a:gd name="adj2" fmla="val 6568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9" name="?"/>
            <p:cNvSpPr txBox="1"/>
            <p:nvPr/>
          </p:nvSpPr>
          <p:spPr>
            <a:xfrm>
              <a:off x="471834" y="-1"/>
              <a:ext cx="1308101" cy="314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lnSpc>
                  <a:spcPct val="80000"/>
                </a:lnSpc>
                <a:defRPr sz="20000" spc="-600"/>
              </a:lvl1pPr>
            </a:lstStyle>
            <a:p>
              <a:r>
                <a:t>?</a:t>
              </a:r>
            </a:p>
          </p:txBody>
        </p:sp>
      </p:grpSp>
      <p:grpSp>
        <p:nvGrpSpPr>
          <p:cNvPr id="350" name="Raggruppa"/>
          <p:cNvGrpSpPr/>
          <p:nvPr/>
        </p:nvGrpSpPr>
        <p:grpSpPr>
          <a:xfrm>
            <a:off x="4170191" y="6212436"/>
            <a:ext cx="7273529" cy="3214459"/>
            <a:chOff x="0" y="0"/>
            <a:chExt cx="7273528" cy="3214457"/>
          </a:xfrm>
        </p:grpSpPr>
        <p:grpSp>
          <p:nvGrpSpPr>
            <p:cNvPr id="347" name="Raggruppa"/>
            <p:cNvGrpSpPr/>
            <p:nvPr/>
          </p:nvGrpSpPr>
          <p:grpSpPr>
            <a:xfrm>
              <a:off x="-1" y="1389782"/>
              <a:ext cx="7273529" cy="1824676"/>
              <a:chOff x="0" y="0"/>
              <a:chExt cx="7273527" cy="1824675"/>
            </a:xfrm>
          </p:grpSpPr>
          <p:grpSp>
            <p:nvGrpSpPr>
              <p:cNvPr id="343" name="Raggruppa"/>
              <p:cNvGrpSpPr/>
              <p:nvPr/>
            </p:nvGrpSpPr>
            <p:grpSpPr>
              <a:xfrm>
                <a:off x="0" y="0"/>
                <a:ext cx="3260329" cy="1824676"/>
                <a:chOff x="0" y="0"/>
                <a:chExt cx="3260328" cy="1824675"/>
              </a:xfrm>
            </p:grpSpPr>
            <p:sp>
              <p:nvSpPr>
                <p:cNvPr id="341" name="Ovale"/>
                <p:cNvSpPr/>
                <p:nvPr/>
              </p:nvSpPr>
              <p:spPr>
                <a:xfrm>
                  <a:off x="0" y="0"/>
                  <a:ext cx="3260329" cy="1109351"/>
                </a:xfrm>
                <a:prstGeom prst="ellipse">
                  <a:avLst/>
                </a:prstGeom>
                <a:solidFill>
                  <a:srgbClr val="C82D1D"/>
                </a:solidFill>
                <a:ln w="12700" cap="flat">
                  <a:noFill/>
                  <a:miter lim="400000"/>
                </a:ln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defTabSz="821531">
                    <a:defRPr sz="5000">
                      <a:effectLst>
                        <a:outerShdw blurRad="38100" dist="64529" dir="2700000" rotWithShape="0">
                          <a:srgbClr val="000000">
                            <a:alpha val="48275"/>
                          </a:srgbClr>
                        </a:outerShdw>
                      </a:effectLst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pPr>
                  <a:endParaRPr/>
                </a:p>
              </p:txBody>
            </p:sp>
            <p:sp>
              <p:nvSpPr>
                <p:cNvPr id="342" name="MIGLIORA"/>
                <p:cNvSpPr/>
                <p:nvPr/>
              </p:nvSpPr>
              <p:spPr>
                <a:xfrm>
                  <a:off x="1630164" y="554675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500" spc="-175"/>
                  </a:lvl1pPr>
                </a:lstStyle>
                <a:p>
                  <a:r>
                    <a:t>MIGLIORA</a:t>
                  </a:r>
                </a:p>
              </p:txBody>
            </p:sp>
          </p:grpSp>
          <p:grpSp>
            <p:nvGrpSpPr>
              <p:cNvPr id="346" name="Raggruppa"/>
              <p:cNvGrpSpPr/>
              <p:nvPr/>
            </p:nvGrpSpPr>
            <p:grpSpPr>
              <a:xfrm>
                <a:off x="4013199" y="0"/>
                <a:ext cx="3260329" cy="1824676"/>
                <a:chOff x="0" y="0"/>
                <a:chExt cx="3260328" cy="1824675"/>
              </a:xfrm>
            </p:grpSpPr>
            <p:sp>
              <p:nvSpPr>
                <p:cNvPr id="344" name="Ovale"/>
                <p:cNvSpPr/>
                <p:nvPr/>
              </p:nvSpPr>
              <p:spPr>
                <a:xfrm>
                  <a:off x="0" y="0"/>
                  <a:ext cx="3260329" cy="1109351"/>
                </a:xfrm>
                <a:prstGeom prst="ellipse">
                  <a:avLst/>
                </a:prstGeom>
                <a:solidFill>
                  <a:srgbClr val="C82D1D"/>
                </a:solidFill>
                <a:ln w="12700" cap="flat">
                  <a:noFill/>
                  <a:miter lim="400000"/>
                </a:ln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defTabSz="821531">
                    <a:defRPr sz="5000">
                      <a:effectLst>
                        <a:outerShdw blurRad="38100" dist="64529" dir="2700000" rotWithShape="0">
                          <a:srgbClr val="000000">
                            <a:alpha val="48275"/>
                          </a:srgbClr>
                        </a:outerShdw>
                      </a:effectLst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pPr>
                  <a:endParaRPr/>
                </a:p>
              </p:txBody>
            </p:sp>
            <p:sp>
              <p:nvSpPr>
                <p:cNvPr id="345" name="PEGGIORA"/>
                <p:cNvSpPr/>
                <p:nvPr/>
              </p:nvSpPr>
              <p:spPr>
                <a:xfrm>
                  <a:off x="1630164" y="554675"/>
                  <a:ext cx="1270001" cy="1270001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>
                  <a:outerShdw blurRad="127000" dist="76200" dir="2700000" rotWithShape="0">
                    <a:srgbClr val="000000">
                      <a:alpha val="7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none" lIns="50800" tIns="50800" rIns="50800" bIns="50800" numCol="1" anchor="ctr">
                  <a:spAutoFit/>
                </a:bodyPr>
                <a:lstStyle>
                  <a:lvl1pPr>
                    <a:defRPr sz="3500" spc="-175"/>
                  </a:lvl1pPr>
                </a:lstStyle>
                <a:p>
                  <a:r>
                    <a:t>PEGGIORA</a:t>
                  </a:r>
                </a:p>
              </p:txBody>
            </p:sp>
          </p:grpSp>
        </p:grpSp>
        <p:sp>
          <p:nvSpPr>
            <p:cNvPr id="348" name="Freccia"/>
            <p:cNvSpPr/>
            <p:nvPr/>
          </p:nvSpPr>
          <p:spPr>
            <a:xfrm rot="5400000">
              <a:off x="2811363" y="-300484"/>
              <a:ext cx="1650802" cy="2251770"/>
            </a:xfrm>
            <a:prstGeom prst="rightArrow">
              <a:avLst>
                <a:gd name="adj1" fmla="val 39129"/>
                <a:gd name="adj2" fmla="val 6568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9" name="A SECONDA…"/>
            <p:cNvSpPr txBox="1"/>
            <p:nvPr/>
          </p:nvSpPr>
          <p:spPr>
            <a:xfrm>
              <a:off x="2010465" y="168598"/>
              <a:ext cx="3252598" cy="9245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lnSpc>
                  <a:spcPct val="80000"/>
                </a:lnSpc>
                <a:defRPr sz="3000" spc="-90"/>
              </a:pPr>
              <a:r>
                <a:t>A SECONDA</a:t>
              </a:r>
            </a:p>
            <a:p>
              <a:pPr>
                <a:lnSpc>
                  <a:spcPct val="80000"/>
                </a:lnSpc>
                <a:defRPr sz="3000" spc="-90"/>
              </a:pPr>
              <a:r>
                <a:t>DELL’INTERVENTO</a:t>
              </a:r>
            </a:p>
          </p:txBody>
        </p:sp>
      </p:grpSp>
      <p:sp>
        <p:nvSpPr>
          <p:cNvPr id="351" name="La gran parte di tali studi sono di bassa qualità"/>
          <p:cNvSpPr txBox="1"/>
          <p:nvPr/>
        </p:nvSpPr>
        <p:spPr>
          <a:xfrm>
            <a:off x="343065" y="9649884"/>
            <a:ext cx="23918338" cy="867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marL="419100" lvl="1" indent="-355600" algn="just" defTabSz="1643062">
              <a:spcBef>
                <a:spcPts val="8400"/>
              </a:spcBef>
              <a:buSzPct val="95000"/>
              <a:buBlip>
                <a:blip r:embed="rId2"/>
              </a:buBlip>
              <a:defRPr sz="4600"/>
            </a:pPr>
            <a:r>
              <a:t> La gran parte di tali studi sono di bassa qualità</a:t>
            </a:r>
          </a:p>
        </p:txBody>
      </p:sp>
      <p:grpSp>
        <p:nvGrpSpPr>
          <p:cNvPr id="354" name="Raggruppa"/>
          <p:cNvGrpSpPr/>
          <p:nvPr/>
        </p:nvGrpSpPr>
        <p:grpSpPr>
          <a:xfrm>
            <a:off x="14584477" y="4561070"/>
            <a:ext cx="3785196" cy="1927021"/>
            <a:chOff x="0" y="0"/>
            <a:chExt cx="3785195" cy="1927019"/>
          </a:xfrm>
        </p:grpSpPr>
        <p:sp>
          <p:nvSpPr>
            <p:cNvPr id="352" name="Ovale"/>
            <p:cNvSpPr/>
            <p:nvPr/>
          </p:nvSpPr>
          <p:spPr>
            <a:xfrm>
              <a:off x="0" y="0"/>
              <a:ext cx="3785196" cy="1471698"/>
            </a:xfrm>
            <a:prstGeom prst="ellipse">
              <a:avLst/>
            </a:prstGeom>
            <a:solidFill>
              <a:srgbClr val="C82D1D"/>
            </a:soli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5000"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353" name="GERD…"/>
            <p:cNvSpPr/>
            <p:nvPr/>
          </p:nvSpPr>
          <p:spPr>
            <a:xfrm>
              <a:off x="1843484" y="65701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500" spc="-175"/>
              </a:pPr>
              <a:r>
                <a:t>GERD</a:t>
              </a:r>
            </a:p>
            <a:p>
              <a:pPr>
                <a:defRPr sz="3500" spc="-175"/>
              </a:pPr>
              <a:r>
                <a:t>DE-NOVO</a:t>
              </a:r>
            </a:p>
          </p:txBody>
        </p:sp>
      </p:grpSp>
      <p:grpSp>
        <p:nvGrpSpPr>
          <p:cNvPr id="357" name="Raggruppa"/>
          <p:cNvGrpSpPr/>
          <p:nvPr/>
        </p:nvGrpSpPr>
        <p:grpSpPr>
          <a:xfrm>
            <a:off x="1317768" y="10674997"/>
            <a:ext cx="3785196" cy="1927021"/>
            <a:chOff x="0" y="0"/>
            <a:chExt cx="3785195" cy="1927019"/>
          </a:xfrm>
        </p:grpSpPr>
        <p:sp>
          <p:nvSpPr>
            <p:cNvPr id="355" name="Ovale"/>
            <p:cNvSpPr/>
            <p:nvPr/>
          </p:nvSpPr>
          <p:spPr>
            <a:xfrm>
              <a:off x="0" y="0"/>
              <a:ext cx="3785196" cy="1471698"/>
            </a:xfrm>
            <a:prstGeom prst="ellipse">
              <a:avLst/>
            </a:prstGeom>
            <a:solidFill>
              <a:srgbClr val="C82D1D"/>
            </a:soli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5000"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356" name="CASISTICHE…"/>
            <p:cNvSpPr/>
            <p:nvPr/>
          </p:nvSpPr>
          <p:spPr>
            <a:xfrm>
              <a:off x="1843484" y="65701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500" spc="-175"/>
              </a:pPr>
              <a:r>
                <a:t>CASISTICHE</a:t>
              </a:r>
            </a:p>
            <a:p>
              <a:pPr>
                <a:defRPr sz="3500" spc="-175"/>
              </a:pPr>
              <a:r>
                <a:t>PICCOLE</a:t>
              </a:r>
            </a:p>
          </p:txBody>
        </p:sp>
      </p:grpSp>
      <p:grpSp>
        <p:nvGrpSpPr>
          <p:cNvPr id="360" name="Raggruppa"/>
          <p:cNvGrpSpPr/>
          <p:nvPr/>
        </p:nvGrpSpPr>
        <p:grpSpPr>
          <a:xfrm>
            <a:off x="10206437" y="10674997"/>
            <a:ext cx="3785196" cy="1927021"/>
            <a:chOff x="0" y="0"/>
            <a:chExt cx="3785195" cy="1927019"/>
          </a:xfrm>
        </p:grpSpPr>
        <p:sp>
          <p:nvSpPr>
            <p:cNvPr id="358" name="Ovale"/>
            <p:cNvSpPr/>
            <p:nvPr/>
          </p:nvSpPr>
          <p:spPr>
            <a:xfrm>
              <a:off x="0" y="0"/>
              <a:ext cx="3785196" cy="1471698"/>
            </a:xfrm>
            <a:prstGeom prst="ellipse">
              <a:avLst/>
            </a:prstGeom>
            <a:solidFill>
              <a:srgbClr val="C82D1D"/>
            </a:soli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5000"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359" name="NON…"/>
            <p:cNvSpPr/>
            <p:nvPr/>
          </p:nvSpPr>
          <p:spPr>
            <a:xfrm>
              <a:off x="1843484" y="65701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500" spc="-175"/>
              </a:pPr>
              <a:r>
                <a:t>NON</a:t>
              </a:r>
            </a:p>
            <a:p>
              <a:pPr>
                <a:defRPr sz="3500" spc="-175"/>
              </a:pPr>
              <a:r>
                <a:t>RANDOMIZZATI</a:t>
              </a:r>
            </a:p>
          </p:txBody>
        </p:sp>
      </p:grpSp>
      <p:grpSp>
        <p:nvGrpSpPr>
          <p:cNvPr id="363" name="Raggruppa"/>
          <p:cNvGrpSpPr/>
          <p:nvPr/>
        </p:nvGrpSpPr>
        <p:grpSpPr>
          <a:xfrm>
            <a:off x="5762102" y="10674997"/>
            <a:ext cx="3785196" cy="1927021"/>
            <a:chOff x="0" y="0"/>
            <a:chExt cx="3785195" cy="1927019"/>
          </a:xfrm>
        </p:grpSpPr>
        <p:sp>
          <p:nvSpPr>
            <p:cNvPr id="361" name="Ovale"/>
            <p:cNvSpPr/>
            <p:nvPr/>
          </p:nvSpPr>
          <p:spPr>
            <a:xfrm>
              <a:off x="0" y="0"/>
              <a:ext cx="3785196" cy="1471698"/>
            </a:xfrm>
            <a:prstGeom prst="ellipse">
              <a:avLst/>
            </a:prstGeom>
            <a:solidFill>
              <a:srgbClr val="C82D1D"/>
            </a:soli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5000"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362" name="STUDI…"/>
            <p:cNvSpPr/>
            <p:nvPr/>
          </p:nvSpPr>
          <p:spPr>
            <a:xfrm>
              <a:off x="1843484" y="65701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500" spc="-175"/>
              </a:pPr>
              <a:r>
                <a:t>STUDI</a:t>
              </a:r>
            </a:p>
            <a:p>
              <a:pPr>
                <a:defRPr sz="3500" spc="-175"/>
              </a:pPr>
              <a:r>
                <a:t>MONOCENTRICI</a:t>
              </a:r>
            </a:p>
          </p:txBody>
        </p:sp>
      </p:grpSp>
      <p:grpSp>
        <p:nvGrpSpPr>
          <p:cNvPr id="368" name="Raggruppa"/>
          <p:cNvGrpSpPr/>
          <p:nvPr/>
        </p:nvGrpSpPr>
        <p:grpSpPr>
          <a:xfrm>
            <a:off x="315" y="-65100"/>
            <a:ext cx="24383370" cy="1639155"/>
            <a:chOff x="0" y="0"/>
            <a:chExt cx="24383369" cy="1639153"/>
          </a:xfrm>
        </p:grpSpPr>
        <p:sp>
          <p:nvSpPr>
            <p:cNvPr id="364" name="Rettangolo"/>
            <p:cNvSpPr/>
            <p:nvPr/>
          </p:nvSpPr>
          <p:spPr>
            <a:xfrm>
              <a:off x="0" y="42440"/>
              <a:ext cx="24383370" cy="1575722"/>
            </a:xfrm>
            <a:prstGeom prst="rect">
              <a:avLst/>
            </a:prstGeom>
            <a:gradFill flip="none" rotWithShape="1">
              <a:gsLst>
                <a:gs pos="0">
                  <a:srgbClr val="153065"/>
                </a:gs>
                <a:gs pos="100000">
                  <a:srgbClr val="15306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65" name="SPRING MEETING SICOB 2025                                                                                                                           Venezia 13 -14 maggio 2025…"/>
            <p:cNvSpPr txBox="1"/>
            <p:nvPr/>
          </p:nvSpPr>
          <p:spPr>
            <a:xfrm>
              <a:off x="142873" y="0"/>
              <a:ext cx="23962493" cy="1575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lvl="1" algn="l">
                <a:defRPr sz="2600"/>
              </a:pPr>
              <a:r>
                <a:rPr sz="2400"/>
                <a:t>SPRING MEETING SICOB 2025 </a:t>
              </a:r>
              <a:r>
                <a:rPr sz="3300"/>
                <a:t>                                                                                                                          </a:t>
              </a:r>
              <a:r>
                <a:rPr sz="2500"/>
                <a:t>Venezia 13 -14 maggio 2025</a:t>
              </a:r>
              <a:r>
                <a:rPr sz="3300"/>
                <a:t> </a:t>
              </a:r>
              <a:r>
                <a:t> </a:t>
              </a:r>
            </a:p>
            <a:p>
              <a:pPr lvl="1" algn="l">
                <a:defRPr sz="24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OBESITÁ, CHIRURGIA BARIATRICA E REFLUSSO</a:t>
              </a:r>
              <a:endParaRPr sz="2500">
                <a:solidFill>
                  <a:srgbClr val="FFA221"/>
                </a:solidFill>
              </a:endParaRPr>
            </a:p>
            <a:p>
              <a:pPr lvl="1" algn="l">
                <a:lnSpc>
                  <a:spcPct val="60000"/>
                </a:lnSpc>
                <a:defRPr sz="10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endParaRPr>
                <a:solidFill>
                  <a:srgbClr val="FFA221"/>
                </a:solidFill>
              </a:endParaRPr>
            </a:p>
            <a:p>
              <a:pPr lvl="1" algn="l">
                <a:defRPr sz="35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MBS &amp; GERD: TOOL DIAGNOSTICI E OPZIONI TERAPEUTICHE</a:t>
              </a:r>
            </a:p>
          </p:txBody>
        </p:sp>
        <p:pic>
          <p:nvPicPr>
            <p:cNvPr id="366" name="Screenshot 2025-05-02 alle 16.12.57.png" descr="Screenshot 2025-05-02 alle 16.12.57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52593" y="63433"/>
              <a:ext cx="1122554" cy="1575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7" name="Screenshot 2025-05-02 alle 16.32.41.png" descr="Screenshot 2025-05-02 alle 16.32.41.png"/>
            <p:cNvPicPr>
              <a:picLocks noChangeAspect="1"/>
            </p:cNvPicPr>
            <p:nvPr/>
          </p:nvPicPr>
          <p:blipFill>
            <a:blip r:embed="rId4"/>
            <a:srcRect l="4794" t="3531" r="11463" b="3241"/>
            <a:stretch>
              <a:fillRect/>
            </a:stretch>
          </p:blipFill>
          <p:spPr>
            <a:xfrm>
              <a:off x="4740203" y="105352"/>
              <a:ext cx="295387" cy="45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60" extrusionOk="0">
                  <a:moveTo>
                    <a:pt x="8319" y="0"/>
                  </a:moveTo>
                  <a:cubicBezTo>
                    <a:pt x="7865" y="1"/>
                    <a:pt x="7750" y="17"/>
                    <a:pt x="7626" y="133"/>
                  </a:cubicBezTo>
                  <a:cubicBezTo>
                    <a:pt x="7444" y="304"/>
                    <a:pt x="7422" y="1121"/>
                    <a:pt x="7597" y="1270"/>
                  </a:cubicBezTo>
                  <a:cubicBezTo>
                    <a:pt x="7747" y="1398"/>
                    <a:pt x="8102" y="1516"/>
                    <a:pt x="8319" y="1516"/>
                  </a:cubicBezTo>
                  <a:cubicBezTo>
                    <a:pt x="8412" y="1516"/>
                    <a:pt x="8816" y="1571"/>
                    <a:pt x="9214" y="1649"/>
                  </a:cubicBezTo>
                  <a:cubicBezTo>
                    <a:pt x="10021" y="1807"/>
                    <a:pt x="10507" y="2072"/>
                    <a:pt x="10975" y="2597"/>
                  </a:cubicBezTo>
                  <a:cubicBezTo>
                    <a:pt x="11216" y="2867"/>
                    <a:pt x="11230" y="2935"/>
                    <a:pt x="11234" y="3601"/>
                  </a:cubicBezTo>
                  <a:cubicBezTo>
                    <a:pt x="11239" y="4261"/>
                    <a:pt x="11228" y="4355"/>
                    <a:pt x="11003" y="4605"/>
                  </a:cubicBezTo>
                  <a:cubicBezTo>
                    <a:pt x="10623" y="5029"/>
                    <a:pt x="10349" y="5164"/>
                    <a:pt x="9993" y="5117"/>
                  </a:cubicBezTo>
                  <a:lnTo>
                    <a:pt x="9704" y="5079"/>
                  </a:lnTo>
                  <a:lnTo>
                    <a:pt x="10022" y="4795"/>
                  </a:lnTo>
                  <a:cubicBezTo>
                    <a:pt x="10387" y="4481"/>
                    <a:pt x="10628" y="4009"/>
                    <a:pt x="10628" y="3639"/>
                  </a:cubicBezTo>
                  <a:cubicBezTo>
                    <a:pt x="10628" y="2928"/>
                    <a:pt x="9585" y="2005"/>
                    <a:pt x="8665" y="1914"/>
                  </a:cubicBezTo>
                  <a:cubicBezTo>
                    <a:pt x="7878" y="1837"/>
                    <a:pt x="7036" y="1920"/>
                    <a:pt x="6616" y="2123"/>
                  </a:cubicBezTo>
                  <a:cubicBezTo>
                    <a:pt x="6115" y="2365"/>
                    <a:pt x="5581" y="2819"/>
                    <a:pt x="5519" y="3051"/>
                  </a:cubicBezTo>
                  <a:cubicBezTo>
                    <a:pt x="5491" y="3155"/>
                    <a:pt x="5448" y="3721"/>
                    <a:pt x="5432" y="4302"/>
                  </a:cubicBezTo>
                  <a:lnTo>
                    <a:pt x="5403" y="5344"/>
                  </a:lnTo>
                  <a:lnTo>
                    <a:pt x="5663" y="5591"/>
                  </a:lnTo>
                  <a:lnTo>
                    <a:pt x="5952" y="5818"/>
                  </a:lnTo>
                  <a:lnTo>
                    <a:pt x="5605" y="6159"/>
                  </a:lnTo>
                  <a:cubicBezTo>
                    <a:pt x="5415" y="6347"/>
                    <a:pt x="5173" y="6584"/>
                    <a:pt x="5086" y="6671"/>
                  </a:cubicBezTo>
                  <a:cubicBezTo>
                    <a:pt x="4999" y="6757"/>
                    <a:pt x="4748" y="6994"/>
                    <a:pt x="4537" y="7201"/>
                  </a:cubicBezTo>
                  <a:cubicBezTo>
                    <a:pt x="3725" y="8001"/>
                    <a:pt x="3504" y="8701"/>
                    <a:pt x="3527" y="10461"/>
                  </a:cubicBezTo>
                  <a:cubicBezTo>
                    <a:pt x="3544" y="11704"/>
                    <a:pt x="3585" y="11940"/>
                    <a:pt x="3845" y="12640"/>
                  </a:cubicBezTo>
                  <a:cubicBezTo>
                    <a:pt x="3902" y="12795"/>
                    <a:pt x="4002" y="13032"/>
                    <a:pt x="4047" y="13170"/>
                  </a:cubicBezTo>
                  <a:cubicBezTo>
                    <a:pt x="4092" y="13309"/>
                    <a:pt x="4285" y="13652"/>
                    <a:pt x="4480" y="13928"/>
                  </a:cubicBezTo>
                  <a:cubicBezTo>
                    <a:pt x="5044" y="14728"/>
                    <a:pt x="5172" y="15164"/>
                    <a:pt x="5172" y="16032"/>
                  </a:cubicBezTo>
                  <a:cubicBezTo>
                    <a:pt x="5172" y="17017"/>
                    <a:pt x="4976" y="17502"/>
                    <a:pt x="4162" y="18382"/>
                  </a:cubicBezTo>
                  <a:cubicBezTo>
                    <a:pt x="3608" y="18980"/>
                    <a:pt x="3008" y="19349"/>
                    <a:pt x="2055" y="19727"/>
                  </a:cubicBezTo>
                  <a:cubicBezTo>
                    <a:pt x="1613" y="19902"/>
                    <a:pt x="1249" y="20073"/>
                    <a:pt x="1218" y="20106"/>
                  </a:cubicBezTo>
                  <a:cubicBezTo>
                    <a:pt x="1156" y="20171"/>
                    <a:pt x="354" y="20428"/>
                    <a:pt x="208" y="20428"/>
                  </a:cubicBezTo>
                  <a:cubicBezTo>
                    <a:pt x="-71" y="20428"/>
                    <a:pt x="-68" y="21195"/>
                    <a:pt x="208" y="21376"/>
                  </a:cubicBezTo>
                  <a:cubicBezTo>
                    <a:pt x="438" y="21527"/>
                    <a:pt x="1147" y="21547"/>
                    <a:pt x="1535" y="21413"/>
                  </a:cubicBezTo>
                  <a:cubicBezTo>
                    <a:pt x="1675" y="21366"/>
                    <a:pt x="1894" y="21296"/>
                    <a:pt x="2026" y="21262"/>
                  </a:cubicBezTo>
                  <a:cubicBezTo>
                    <a:pt x="2725" y="21079"/>
                    <a:pt x="4834" y="19837"/>
                    <a:pt x="5317" y="19329"/>
                  </a:cubicBezTo>
                  <a:cubicBezTo>
                    <a:pt x="5415" y="19225"/>
                    <a:pt x="5626" y="19049"/>
                    <a:pt x="5779" y="18931"/>
                  </a:cubicBezTo>
                  <a:cubicBezTo>
                    <a:pt x="6025" y="18741"/>
                    <a:pt x="6309" y="18392"/>
                    <a:pt x="6731" y="17737"/>
                  </a:cubicBezTo>
                  <a:cubicBezTo>
                    <a:pt x="6850" y="17554"/>
                    <a:pt x="6862" y="17731"/>
                    <a:pt x="6904" y="19405"/>
                  </a:cubicBezTo>
                  <a:cubicBezTo>
                    <a:pt x="6941" y="20820"/>
                    <a:pt x="6983" y="21301"/>
                    <a:pt x="7078" y="21376"/>
                  </a:cubicBezTo>
                  <a:cubicBezTo>
                    <a:pt x="7183" y="21459"/>
                    <a:pt x="7500" y="21489"/>
                    <a:pt x="9041" y="21489"/>
                  </a:cubicBezTo>
                  <a:cubicBezTo>
                    <a:pt x="10043" y="21490"/>
                    <a:pt x="10887" y="21508"/>
                    <a:pt x="10917" y="21527"/>
                  </a:cubicBezTo>
                  <a:cubicBezTo>
                    <a:pt x="11028" y="21600"/>
                    <a:pt x="12135" y="21544"/>
                    <a:pt x="12505" y="21451"/>
                  </a:cubicBezTo>
                  <a:cubicBezTo>
                    <a:pt x="12715" y="21399"/>
                    <a:pt x="13029" y="21328"/>
                    <a:pt x="13197" y="21300"/>
                  </a:cubicBezTo>
                  <a:cubicBezTo>
                    <a:pt x="13855" y="21190"/>
                    <a:pt x="15940" y="20455"/>
                    <a:pt x="16517" y="20125"/>
                  </a:cubicBezTo>
                  <a:cubicBezTo>
                    <a:pt x="18397" y="19047"/>
                    <a:pt x="19644" y="18036"/>
                    <a:pt x="20385" y="16979"/>
                  </a:cubicBezTo>
                  <a:cubicBezTo>
                    <a:pt x="20573" y="16712"/>
                    <a:pt x="20832" y="16350"/>
                    <a:pt x="20962" y="16164"/>
                  </a:cubicBezTo>
                  <a:cubicBezTo>
                    <a:pt x="21092" y="15979"/>
                    <a:pt x="21222" y="15722"/>
                    <a:pt x="21251" y="15596"/>
                  </a:cubicBezTo>
                  <a:cubicBezTo>
                    <a:pt x="21280" y="15470"/>
                    <a:pt x="21341" y="15305"/>
                    <a:pt x="21395" y="15236"/>
                  </a:cubicBezTo>
                  <a:cubicBezTo>
                    <a:pt x="21529" y="15065"/>
                    <a:pt x="21506" y="12063"/>
                    <a:pt x="21366" y="11654"/>
                  </a:cubicBezTo>
                  <a:cubicBezTo>
                    <a:pt x="21200" y="11166"/>
                    <a:pt x="20945" y="10708"/>
                    <a:pt x="20472" y="10006"/>
                  </a:cubicBezTo>
                  <a:cubicBezTo>
                    <a:pt x="19507" y="8576"/>
                    <a:pt x="17870" y="7345"/>
                    <a:pt x="15709" y="6405"/>
                  </a:cubicBezTo>
                  <a:cubicBezTo>
                    <a:pt x="14649" y="5945"/>
                    <a:pt x="13714" y="5647"/>
                    <a:pt x="13284" y="5647"/>
                  </a:cubicBezTo>
                  <a:cubicBezTo>
                    <a:pt x="13115" y="5647"/>
                    <a:pt x="12886" y="5616"/>
                    <a:pt x="12793" y="5572"/>
                  </a:cubicBezTo>
                  <a:cubicBezTo>
                    <a:pt x="12612" y="5485"/>
                    <a:pt x="12641" y="5476"/>
                    <a:pt x="13082" y="4852"/>
                  </a:cubicBezTo>
                  <a:cubicBezTo>
                    <a:pt x="13147" y="4759"/>
                    <a:pt x="13168" y="4261"/>
                    <a:pt x="13168" y="3582"/>
                  </a:cubicBezTo>
                  <a:cubicBezTo>
                    <a:pt x="13168" y="2629"/>
                    <a:pt x="13158" y="2431"/>
                    <a:pt x="12995" y="2161"/>
                  </a:cubicBezTo>
                  <a:cubicBezTo>
                    <a:pt x="12719" y="1701"/>
                    <a:pt x="12138" y="1172"/>
                    <a:pt x="11725" y="986"/>
                  </a:cubicBezTo>
                  <a:cubicBezTo>
                    <a:pt x="11527" y="896"/>
                    <a:pt x="11151" y="709"/>
                    <a:pt x="10888" y="588"/>
                  </a:cubicBezTo>
                  <a:cubicBezTo>
                    <a:pt x="10037" y="198"/>
                    <a:pt x="9138" y="0"/>
                    <a:pt x="8319" y="0"/>
                  </a:cubicBezTo>
                  <a:close/>
                  <a:moveTo>
                    <a:pt x="9127" y="6747"/>
                  </a:moveTo>
                  <a:lnTo>
                    <a:pt x="9445" y="6860"/>
                  </a:lnTo>
                  <a:cubicBezTo>
                    <a:pt x="9642" y="6926"/>
                    <a:pt x="10138" y="6984"/>
                    <a:pt x="10744" y="7012"/>
                  </a:cubicBezTo>
                  <a:cubicBezTo>
                    <a:pt x="11281" y="7037"/>
                    <a:pt x="11786" y="7079"/>
                    <a:pt x="11869" y="7107"/>
                  </a:cubicBezTo>
                  <a:cubicBezTo>
                    <a:pt x="11953" y="7134"/>
                    <a:pt x="12210" y="7199"/>
                    <a:pt x="12447" y="7258"/>
                  </a:cubicBezTo>
                  <a:cubicBezTo>
                    <a:pt x="12684" y="7317"/>
                    <a:pt x="13000" y="7400"/>
                    <a:pt x="13140" y="7448"/>
                  </a:cubicBezTo>
                  <a:cubicBezTo>
                    <a:pt x="13279" y="7496"/>
                    <a:pt x="13457" y="7542"/>
                    <a:pt x="13544" y="7542"/>
                  </a:cubicBezTo>
                  <a:cubicBezTo>
                    <a:pt x="13875" y="7542"/>
                    <a:pt x="14940" y="8001"/>
                    <a:pt x="15853" y="8547"/>
                  </a:cubicBezTo>
                  <a:cubicBezTo>
                    <a:pt x="16502" y="8934"/>
                    <a:pt x="17461" y="9759"/>
                    <a:pt x="17787" y="10214"/>
                  </a:cubicBezTo>
                  <a:cubicBezTo>
                    <a:pt x="18820" y="11654"/>
                    <a:pt x="18887" y="11865"/>
                    <a:pt x="18942" y="13265"/>
                  </a:cubicBezTo>
                  <a:cubicBezTo>
                    <a:pt x="18987" y="14419"/>
                    <a:pt x="18809" y="15159"/>
                    <a:pt x="18335" y="15861"/>
                  </a:cubicBezTo>
                  <a:cubicBezTo>
                    <a:pt x="17778" y="16688"/>
                    <a:pt x="17417" y="17159"/>
                    <a:pt x="17181" y="17358"/>
                  </a:cubicBezTo>
                  <a:cubicBezTo>
                    <a:pt x="17029" y="17486"/>
                    <a:pt x="16793" y="17692"/>
                    <a:pt x="16661" y="17813"/>
                  </a:cubicBezTo>
                  <a:cubicBezTo>
                    <a:pt x="16033" y="18392"/>
                    <a:pt x="14055" y="19317"/>
                    <a:pt x="13168" y="19443"/>
                  </a:cubicBezTo>
                  <a:cubicBezTo>
                    <a:pt x="12998" y="19467"/>
                    <a:pt x="12823" y="19525"/>
                    <a:pt x="12793" y="19556"/>
                  </a:cubicBezTo>
                  <a:cubicBezTo>
                    <a:pt x="12763" y="19588"/>
                    <a:pt x="12596" y="19613"/>
                    <a:pt x="12418" y="19613"/>
                  </a:cubicBezTo>
                  <a:cubicBezTo>
                    <a:pt x="12240" y="19613"/>
                    <a:pt x="11960" y="19633"/>
                    <a:pt x="11812" y="19670"/>
                  </a:cubicBezTo>
                  <a:cubicBezTo>
                    <a:pt x="11664" y="19707"/>
                    <a:pt x="11063" y="19756"/>
                    <a:pt x="10484" y="19784"/>
                  </a:cubicBezTo>
                  <a:cubicBezTo>
                    <a:pt x="9905" y="19811"/>
                    <a:pt x="9386" y="19855"/>
                    <a:pt x="9300" y="19879"/>
                  </a:cubicBezTo>
                  <a:cubicBezTo>
                    <a:pt x="9198" y="19907"/>
                    <a:pt x="9117" y="19897"/>
                    <a:pt x="9069" y="19822"/>
                  </a:cubicBezTo>
                  <a:cubicBezTo>
                    <a:pt x="9030" y="19759"/>
                    <a:pt x="8981" y="18066"/>
                    <a:pt x="8954" y="16070"/>
                  </a:cubicBezTo>
                  <a:lnTo>
                    <a:pt x="8896" y="12450"/>
                  </a:lnTo>
                  <a:lnTo>
                    <a:pt x="9733" y="12735"/>
                  </a:lnTo>
                  <a:cubicBezTo>
                    <a:pt x="10377" y="12954"/>
                    <a:pt x="10656" y="13001"/>
                    <a:pt x="11003" y="13000"/>
                  </a:cubicBezTo>
                  <a:cubicBezTo>
                    <a:pt x="11648" y="12998"/>
                    <a:pt x="11716" y="12948"/>
                    <a:pt x="11754" y="12488"/>
                  </a:cubicBezTo>
                  <a:cubicBezTo>
                    <a:pt x="11800" y="11926"/>
                    <a:pt x="11699" y="11823"/>
                    <a:pt x="10859" y="11636"/>
                  </a:cubicBezTo>
                  <a:cubicBezTo>
                    <a:pt x="10337" y="11519"/>
                    <a:pt x="10038" y="11409"/>
                    <a:pt x="9676" y="11181"/>
                  </a:cubicBezTo>
                  <a:lnTo>
                    <a:pt x="9214" y="10878"/>
                  </a:lnTo>
                  <a:lnTo>
                    <a:pt x="9214" y="10252"/>
                  </a:lnTo>
                  <a:cubicBezTo>
                    <a:pt x="9214" y="9809"/>
                    <a:pt x="9252" y="9564"/>
                    <a:pt x="9358" y="9418"/>
                  </a:cubicBezTo>
                  <a:cubicBezTo>
                    <a:pt x="9574" y="9123"/>
                    <a:pt x="10399" y="8733"/>
                    <a:pt x="11032" y="8641"/>
                  </a:cubicBezTo>
                  <a:cubicBezTo>
                    <a:pt x="11169" y="8622"/>
                    <a:pt x="11383" y="8562"/>
                    <a:pt x="11523" y="8490"/>
                  </a:cubicBezTo>
                  <a:cubicBezTo>
                    <a:pt x="11751" y="8372"/>
                    <a:pt x="11783" y="8311"/>
                    <a:pt x="11783" y="7959"/>
                  </a:cubicBezTo>
                  <a:cubicBezTo>
                    <a:pt x="11783" y="7654"/>
                    <a:pt x="11749" y="7530"/>
                    <a:pt x="11610" y="7448"/>
                  </a:cubicBezTo>
                  <a:cubicBezTo>
                    <a:pt x="11286" y="7255"/>
                    <a:pt x="10837" y="7260"/>
                    <a:pt x="9964" y="7467"/>
                  </a:cubicBezTo>
                  <a:cubicBezTo>
                    <a:pt x="9518" y="7572"/>
                    <a:pt x="9135" y="7643"/>
                    <a:pt x="9098" y="7618"/>
                  </a:cubicBezTo>
                  <a:cubicBezTo>
                    <a:pt x="9061" y="7593"/>
                    <a:pt x="9041" y="7391"/>
                    <a:pt x="9069" y="7163"/>
                  </a:cubicBezTo>
                  <a:lnTo>
                    <a:pt x="9127" y="6747"/>
                  </a:lnTo>
                  <a:close/>
                  <a:moveTo>
                    <a:pt x="6962" y="7031"/>
                  </a:moveTo>
                  <a:lnTo>
                    <a:pt x="6933" y="10802"/>
                  </a:lnTo>
                  <a:cubicBezTo>
                    <a:pt x="6924" y="12881"/>
                    <a:pt x="6897" y="14597"/>
                    <a:pt x="6876" y="14611"/>
                  </a:cubicBezTo>
                  <a:cubicBezTo>
                    <a:pt x="6855" y="14624"/>
                    <a:pt x="6768" y="14486"/>
                    <a:pt x="6674" y="14288"/>
                  </a:cubicBezTo>
                  <a:cubicBezTo>
                    <a:pt x="6579" y="14091"/>
                    <a:pt x="6365" y="13716"/>
                    <a:pt x="6183" y="13474"/>
                  </a:cubicBezTo>
                  <a:cubicBezTo>
                    <a:pt x="5723" y="12863"/>
                    <a:pt x="5468" y="12405"/>
                    <a:pt x="5461" y="12071"/>
                  </a:cubicBezTo>
                  <a:cubicBezTo>
                    <a:pt x="5458" y="11916"/>
                    <a:pt x="5393" y="11552"/>
                    <a:pt x="5317" y="11275"/>
                  </a:cubicBezTo>
                  <a:cubicBezTo>
                    <a:pt x="5008" y="10155"/>
                    <a:pt x="5268" y="8837"/>
                    <a:pt x="5952" y="7997"/>
                  </a:cubicBezTo>
                  <a:cubicBezTo>
                    <a:pt x="6180" y="7717"/>
                    <a:pt x="6513" y="7384"/>
                    <a:pt x="6674" y="7258"/>
                  </a:cubicBezTo>
                  <a:lnTo>
                    <a:pt x="6962" y="703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369" name="CHIRURGIA BARIATRICA E REFLUSSO"/>
          <p:cNvSpPr txBox="1"/>
          <p:nvPr/>
        </p:nvSpPr>
        <p:spPr>
          <a:xfrm>
            <a:off x="189739" y="1865077"/>
            <a:ext cx="2381859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30000"/>
              </a:lnSpc>
              <a:defRPr sz="8000" spc="-239">
                <a:solidFill>
                  <a:srgbClr val="0685FF"/>
                </a:solidFill>
              </a:defRPr>
            </a:lvl1pPr>
          </a:lstStyle>
          <a:p>
            <a:r>
              <a:t>CHIRURGIA BARIATRICA E REFLUSSO</a:t>
            </a:r>
          </a:p>
        </p:txBody>
      </p:sp>
      <p:sp>
        <p:nvSpPr>
          <p:cNvPr id="370" name="Rettangolo"/>
          <p:cNvSpPr/>
          <p:nvPr/>
        </p:nvSpPr>
        <p:spPr>
          <a:xfrm>
            <a:off x="315" y="12863429"/>
            <a:ext cx="24451440" cy="8679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71" name="G. Galloro"/>
          <p:cNvSpPr txBox="1"/>
          <p:nvPr/>
        </p:nvSpPr>
        <p:spPr>
          <a:xfrm>
            <a:off x="335827" y="13029440"/>
            <a:ext cx="18335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G. Galloro</a:t>
            </a:r>
          </a:p>
        </p:txBody>
      </p:sp>
      <p:pic>
        <p:nvPicPr>
          <p:cNvPr id="372" name="Bolla Federico trasparente.gif" descr="Bolla Federico trasparent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7648" y="12922767"/>
            <a:ext cx="749147" cy="749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Logo Endo.gif" descr="Logo Endo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27001" y="12921939"/>
            <a:ext cx="749301" cy="750940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UOC di Chirurgia Endoscopica"/>
          <p:cNvSpPr txBox="1"/>
          <p:nvPr/>
        </p:nvSpPr>
        <p:spPr>
          <a:xfrm>
            <a:off x="16643004" y="13018010"/>
            <a:ext cx="54067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UOC di Chirurgia Endoscopica</a:t>
            </a:r>
          </a:p>
        </p:txBody>
      </p:sp>
      <p:sp>
        <p:nvSpPr>
          <p:cNvPr id="375" name="Università di Napoli Federico II - Scuola di Medicina e Chirurgia"/>
          <p:cNvSpPr txBox="1"/>
          <p:nvPr/>
        </p:nvSpPr>
        <p:spPr>
          <a:xfrm>
            <a:off x="3335158" y="13018010"/>
            <a:ext cx="1095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Università di Napoli Federico II - Scuola di Medicina e Chirurgia</a:t>
            </a:r>
          </a:p>
        </p:txBody>
      </p:sp>
      <p:grpSp>
        <p:nvGrpSpPr>
          <p:cNvPr id="378" name="Raggruppa"/>
          <p:cNvGrpSpPr/>
          <p:nvPr/>
        </p:nvGrpSpPr>
        <p:grpSpPr>
          <a:xfrm>
            <a:off x="14650772" y="10674997"/>
            <a:ext cx="3785196" cy="2005850"/>
            <a:chOff x="0" y="0"/>
            <a:chExt cx="3785195" cy="2005848"/>
          </a:xfrm>
        </p:grpSpPr>
        <p:sp>
          <p:nvSpPr>
            <p:cNvPr id="376" name="Ovale"/>
            <p:cNvSpPr/>
            <p:nvPr/>
          </p:nvSpPr>
          <p:spPr>
            <a:xfrm>
              <a:off x="0" y="0"/>
              <a:ext cx="3785196" cy="1471698"/>
            </a:xfrm>
            <a:prstGeom prst="ellipse">
              <a:avLst/>
            </a:prstGeom>
            <a:solidFill>
              <a:srgbClr val="C82D1D"/>
            </a:soli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5000"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377" name="SPESSO CON…"/>
            <p:cNvSpPr/>
            <p:nvPr/>
          </p:nvSpPr>
          <p:spPr>
            <a:xfrm>
              <a:off x="1892597" y="73584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500" spc="-175"/>
              </a:pPr>
              <a:r>
                <a:rPr dirty="0"/>
                <a:t>SPESSO CON </a:t>
              </a:r>
            </a:p>
            <a:p>
              <a:pPr>
                <a:defRPr sz="3500" spc="-175"/>
              </a:pPr>
              <a:r>
                <a:rPr lang="it-IT" dirty="0"/>
                <a:t>SOLI </a:t>
              </a:r>
              <a:r>
                <a:rPr dirty="0"/>
                <a:t>QLQ</a:t>
              </a:r>
            </a:p>
          </p:txBody>
        </p:sp>
      </p:grpSp>
      <p:grpSp>
        <p:nvGrpSpPr>
          <p:cNvPr id="381" name="Raggruppa"/>
          <p:cNvGrpSpPr/>
          <p:nvPr/>
        </p:nvGrpSpPr>
        <p:grpSpPr>
          <a:xfrm>
            <a:off x="19095107" y="10674997"/>
            <a:ext cx="3785196" cy="1927021"/>
            <a:chOff x="0" y="0"/>
            <a:chExt cx="3785195" cy="1927019"/>
          </a:xfrm>
        </p:grpSpPr>
        <p:sp>
          <p:nvSpPr>
            <p:cNvPr id="379" name="Ovale"/>
            <p:cNvSpPr/>
            <p:nvPr/>
          </p:nvSpPr>
          <p:spPr>
            <a:xfrm>
              <a:off x="0" y="0"/>
              <a:ext cx="3785196" cy="1471698"/>
            </a:xfrm>
            <a:prstGeom prst="ellipse">
              <a:avLst/>
            </a:prstGeom>
            <a:solidFill>
              <a:srgbClr val="C82D1D"/>
            </a:soli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5000"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380" name="POCHI CON…"/>
            <p:cNvSpPr/>
            <p:nvPr/>
          </p:nvSpPr>
          <p:spPr>
            <a:xfrm>
              <a:off x="1843484" y="65701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500" spc="-175"/>
              </a:pPr>
              <a:r>
                <a:t>POCHI CON</a:t>
              </a:r>
            </a:p>
            <a:p>
              <a:pPr>
                <a:defRPr sz="3500" spc="-175"/>
              </a:pPr>
              <a:r>
                <a:t>EGDS/PH/MANO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1" build="p" bldLvl="5" animBg="1" advAuto="0"/>
      <p:bldP spid="337" grpId="2" animBg="1" advAuto="0"/>
      <p:bldP spid="340" grpId="5" animBg="1" advAuto="0"/>
      <p:bldP spid="350" grpId="3" animBg="1" advAuto="0"/>
      <p:bldP spid="351" grpId="6" build="p" bldLvl="5" animBg="1" advAuto="0"/>
      <p:bldP spid="354" grpId="4" animBg="1" advAuto="0"/>
      <p:bldP spid="357" grpId="7" animBg="1" advAuto="0"/>
      <p:bldP spid="360" grpId="9" animBg="1" advAuto="0"/>
      <p:bldP spid="363" grpId="8" animBg="1" advAuto="0"/>
      <p:bldP spid="378" grpId="10" animBg="1" advAuto="0"/>
      <p:bldP spid="381" grpId="1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HIRURGIA BARIATRICA E REFLUSSO"/>
          <p:cNvSpPr txBox="1"/>
          <p:nvPr/>
        </p:nvSpPr>
        <p:spPr>
          <a:xfrm>
            <a:off x="189739" y="1865077"/>
            <a:ext cx="2381859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30000"/>
              </a:lnSpc>
              <a:defRPr sz="8000" spc="-239">
                <a:solidFill>
                  <a:srgbClr val="0685FF"/>
                </a:solidFill>
              </a:defRPr>
            </a:lvl1pPr>
          </a:lstStyle>
          <a:p>
            <a:r>
              <a:t>CHIRURGIA BARIATRICA E REFLUSSO</a:t>
            </a:r>
          </a:p>
        </p:txBody>
      </p:sp>
      <p:sp>
        <p:nvSpPr>
          <p:cNvPr id="384" name="Rettangolo"/>
          <p:cNvSpPr/>
          <p:nvPr/>
        </p:nvSpPr>
        <p:spPr>
          <a:xfrm>
            <a:off x="315" y="12863429"/>
            <a:ext cx="24451440" cy="8679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85" name="G. Galloro"/>
          <p:cNvSpPr txBox="1"/>
          <p:nvPr/>
        </p:nvSpPr>
        <p:spPr>
          <a:xfrm>
            <a:off x="335827" y="13029440"/>
            <a:ext cx="183350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G. Galloro</a:t>
            </a:r>
          </a:p>
        </p:txBody>
      </p:sp>
      <p:pic>
        <p:nvPicPr>
          <p:cNvPr id="386" name="Bolla Federico trasparente.gif" descr="Bolla Federico trasparen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648" y="12922767"/>
            <a:ext cx="749147" cy="749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Logo Endo.gif" descr="Logo End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7001" y="12921939"/>
            <a:ext cx="749301" cy="750940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UOC di Chirurgia Endoscopica"/>
          <p:cNvSpPr txBox="1"/>
          <p:nvPr/>
        </p:nvSpPr>
        <p:spPr>
          <a:xfrm>
            <a:off x="16643004" y="13018010"/>
            <a:ext cx="540677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UOC di Chirurgia Endoscopica</a:t>
            </a:r>
          </a:p>
        </p:txBody>
      </p:sp>
      <p:sp>
        <p:nvSpPr>
          <p:cNvPr id="389" name="Università di Napoli Federico II - Scuola di Medicina e Chirurgia"/>
          <p:cNvSpPr txBox="1"/>
          <p:nvPr/>
        </p:nvSpPr>
        <p:spPr>
          <a:xfrm>
            <a:off x="3335158" y="13018010"/>
            <a:ext cx="1095413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914400">
              <a:defRPr sz="3000">
                <a:solidFill>
                  <a:srgbClr val="0B579C"/>
                </a:solidFill>
              </a:defRPr>
            </a:lvl1pPr>
          </a:lstStyle>
          <a:p>
            <a:r>
              <a:t>Università di Napoli Federico II - Scuola di Medicina e Chirurgia</a:t>
            </a:r>
          </a:p>
        </p:txBody>
      </p:sp>
      <p:grpSp>
        <p:nvGrpSpPr>
          <p:cNvPr id="394" name="Raggruppa"/>
          <p:cNvGrpSpPr/>
          <p:nvPr/>
        </p:nvGrpSpPr>
        <p:grpSpPr>
          <a:xfrm>
            <a:off x="315" y="-65100"/>
            <a:ext cx="24383370" cy="1639155"/>
            <a:chOff x="0" y="0"/>
            <a:chExt cx="24383369" cy="1639153"/>
          </a:xfrm>
        </p:grpSpPr>
        <p:sp>
          <p:nvSpPr>
            <p:cNvPr id="390" name="Rettangolo"/>
            <p:cNvSpPr/>
            <p:nvPr/>
          </p:nvSpPr>
          <p:spPr>
            <a:xfrm>
              <a:off x="0" y="42440"/>
              <a:ext cx="24383370" cy="1575722"/>
            </a:xfrm>
            <a:prstGeom prst="rect">
              <a:avLst/>
            </a:prstGeom>
            <a:gradFill flip="none" rotWithShape="1">
              <a:gsLst>
                <a:gs pos="0">
                  <a:srgbClr val="153065"/>
                </a:gs>
                <a:gs pos="100000">
                  <a:srgbClr val="153065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91" name="SPRING MEETING SICOB 2025                                                                                                                           Venezia 13 -14 maggio 2025…"/>
            <p:cNvSpPr txBox="1"/>
            <p:nvPr/>
          </p:nvSpPr>
          <p:spPr>
            <a:xfrm>
              <a:off x="142873" y="0"/>
              <a:ext cx="23962493" cy="15757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lvl="1" algn="l">
                <a:defRPr sz="2600"/>
              </a:pPr>
              <a:r>
                <a:rPr sz="2400"/>
                <a:t>SPRING MEETING SICOB 2025 </a:t>
              </a:r>
              <a:r>
                <a:rPr sz="3300"/>
                <a:t>                                                                                                                          </a:t>
              </a:r>
              <a:r>
                <a:rPr sz="2500"/>
                <a:t>Venezia 13 -14 maggio 2025</a:t>
              </a:r>
              <a:r>
                <a:rPr sz="3300"/>
                <a:t> </a:t>
              </a:r>
              <a:r>
                <a:t> </a:t>
              </a:r>
            </a:p>
            <a:p>
              <a:pPr lvl="1" algn="l">
                <a:defRPr sz="24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OBESITÁ, CHIRURGIA BARIATRICA E REFLUSSO</a:t>
              </a:r>
              <a:endParaRPr sz="2500">
                <a:solidFill>
                  <a:srgbClr val="FFA221"/>
                </a:solidFill>
              </a:endParaRPr>
            </a:p>
            <a:p>
              <a:pPr lvl="1" algn="l">
                <a:lnSpc>
                  <a:spcPct val="60000"/>
                </a:lnSpc>
                <a:defRPr sz="10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endParaRPr>
                <a:solidFill>
                  <a:srgbClr val="FFA221"/>
                </a:solidFill>
              </a:endParaRPr>
            </a:p>
            <a:p>
              <a:pPr lvl="1" algn="l">
                <a:defRPr sz="3500">
                  <a:solidFill>
                    <a:schemeClr val="accent6">
                      <a:hueOff val="7068528"/>
                      <a:satOff val="-63217"/>
                      <a:lumOff val="21330"/>
                    </a:schemeClr>
                  </a:solidFill>
                </a:defRPr>
              </a:pPr>
              <a:r>
                <a:rPr>
                  <a:solidFill>
                    <a:srgbClr val="FFA221"/>
                  </a:solidFill>
                </a:rPr>
                <a:t>MBS &amp; GERD: TOOL DIAGNOSTICI E OPZIONI TERAPEUTICHE</a:t>
              </a:r>
            </a:p>
          </p:txBody>
        </p:sp>
        <p:pic>
          <p:nvPicPr>
            <p:cNvPr id="392" name="Screenshot 2025-05-02 alle 16.12.57.png" descr="Screenshot 2025-05-02 alle 16.12.5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52593" y="63433"/>
              <a:ext cx="1122554" cy="1575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3" name="Screenshot 2025-05-02 alle 16.32.41.png" descr="Screenshot 2025-05-02 alle 16.32.41.png"/>
            <p:cNvPicPr>
              <a:picLocks noChangeAspect="1"/>
            </p:cNvPicPr>
            <p:nvPr/>
          </p:nvPicPr>
          <p:blipFill>
            <a:blip r:embed="rId5"/>
            <a:srcRect l="4794" t="3531" r="11463" b="3241"/>
            <a:stretch>
              <a:fillRect/>
            </a:stretch>
          </p:blipFill>
          <p:spPr>
            <a:xfrm>
              <a:off x="4740203" y="105352"/>
              <a:ext cx="295387" cy="45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60" extrusionOk="0">
                  <a:moveTo>
                    <a:pt x="8319" y="0"/>
                  </a:moveTo>
                  <a:cubicBezTo>
                    <a:pt x="7865" y="1"/>
                    <a:pt x="7750" y="17"/>
                    <a:pt x="7626" y="133"/>
                  </a:cubicBezTo>
                  <a:cubicBezTo>
                    <a:pt x="7444" y="304"/>
                    <a:pt x="7422" y="1121"/>
                    <a:pt x="7597" y="1270"/>
                  </a:cubicBezTo>
                  <a:cubicBezTo>
                    <a:pt x="7747" y="1398"/>
                    <a:pt x="8102" y="1516"/>
                    <a:pt x="8319" y="1516"/>
                  </a:cubicBezTo>
                  <a:cubicBezTo>
                    <a:pt x="8412" y="1516"/>
                    <a:pt x="8816" y="1571"/>
                    <a:pt x="9214" y="1649"/>
                  </a:cubicBezTo>
                  <a:cubicBezTo>
                    <a:pt x="10021" y="1807"/>
                    <a:pt x="10507" y="2072"/>
                    <a:pt x="10975" y="2597"/>
                  </a:cubicBezTo>
                  <a:cubicBezTo>
                    <a:pt x="11216" y="2867"/>
                    <a:pt x="11230" y="2935"/>
                    <a:pt x="11234" y="3601"/>
                  </a:cubicBezTo>
                  <a:cubicBezTo>
                    <a:pt x="11239" y="4261"/>
                    <a:pt x="11228" y="4355"/>
                    <a:pt x="11003" y="4605"/>
                  </a:cubicBezTo>
                  <a:cubicBezTo>
                    <a:pt x="10623" y="5029"/>
                    <a:pt x="10349" y="5164"/>
                    <a:pt x="9993" y="5117"/>
                  </a:cubicBezTo>
                  <a:lnTo>
                    <a:pt x="9704" y="5079"/>
                  </a:lnTo>
                  <a:lnTo>
                    <a:pt x="10022" y="4795"/>
                  </a:lnTo>
                  <a:cubicBezTo>
                    <a:pt x="10387" y="4481"/>
                    <a:pt x="10628" y="4009"/>
                    <a:pt x="10628" y="3639"/>
                  </a:cubicBezTo>
                  <a:cubicBezTo>
                    <a:pt x="10628" y="2928"/>
                    <a:pt x="9585" y="2005"/>
                    <a:pt x="8665" y="1914"/>
                  </a:cubicBezTo>
                  <a:cubicBezTo>
                    <a:pt x="7878" y="1837"/>
                    <a:pt x="7036" y="1920"/>
                    <a:pt x="6616" y="2123"/>
                  </a:cubicBezTo>
                  <a:cubicBezTo>
                    <a:pt x="6115" y="2365"/>
                    <a:pt x="5581" y="2819"/>
                    <a:pt x="5519" y="3051"/>
                  </a:cubicBezTo>
                  <a:cubicBezTo>
                    <a:pt x="5491" y="3155"/>
                    <a:pt x="5448" y="3721"/>
                    <a:pt x="5432" y="4302"/>
                  </a:cubicBezTo>
                  <a:lnTo>
                    <a:pt x="5403" y="5344"/>
                  </a:lnTo>
                  <a:lnTo>
                    <a:pt x="5663" y="5591"/>
                  </a:lnTo>
                  <a:lnTo>
                    <a:pt x="5952" y="5818"/>
                  </a:lnTo>
                  <a:lnTo>
                    <a:pt x="5605" y="6159"/>
                  </a:lnTo>
                  <a:cubicBezTo>
                    <a:pt x="5415" y="6347"/>
                    <a:pt x="5173" y="6584"/>
                    <a:pt x="5086" y="6671"/>
                  </a:cubicBezTo>
                  <a:cubicBezTo>
                    <a:pt x="4999" y="6757"/>
                    <a:pt x="4748" y="6994"/>
                    <a:pt x="4537" y="7201"/>
                  </a:cubicBezTo>
                  <a:cubicBezTo>
                    <a:pt x="3725" y="8001"/>
                    <a:pt x="3504" y="8701"/>
                    <a:pt x="3527" y="10461"/>
                  </a:cubicBezTo>
                  <a:cubicBezTo>
                    <a:pt x="3544" y="11704"/>
                    <a:pt x="3585" y="11940"/>
                    <a:pt x="3845" y="12640"/>
                  </a:cubicBezTo>
                  <a:cubicBezTo>
                    <a:pt x="3902" y="12795"/>
                    <a:pt x="4002" y="13032"/>
                    <a:pt x="4047" y="13170"/>
                  </a:cubicBezTo>
                  <a:cubicBezTo>
                    <a:pt x="4092" y="13309"/>
                    <a:pt x="4285" y="13652"/>
                    <a:pt x="4480" y="13928"/>
                  </a:cubicBezTo>
                  <a:cubicBezTo>
                    <a:pt x="5044" y="14728"/>
                    <a:pt x="5172" y="15164"/>
                    <a:pt x="5172" y="16032"/>
                  </a:cubicBezTo>
                  <a:cubicBezTo>
                    <a:pt x="5172" y="17017"/>
                    <a:pt x="4976" y="17502"/>
                    <a:pt x="4162" y="18382"/>
                  </a:cubicBezTo>
                  <a:cubicBezTo>
                    <a:pt x="3608" y="18980"/>
                    <a:pt x="3008" y="19349"/>
                    <a:pt x="2055" y="19727"/>
                  </a:cubicBezTo>
                  <a:cubicBezTo>
                    <a:pt x="1613" y="19902"/>
                    <a:pt x="1249" y="20073"/>
                    <a:pt x="1218" y="20106"/>
                  </a:cubicBezTo>
                  <a:cubicBezTo>
                    <a:pt x="1156" y="20171"/>
                    <a:pt x="354" y="20428"/>
                    <a:pt x="208" y="20428"/>
                  </a:cubicBezTo>
                  <a:cubicBezTo>
                    <a:pt x="-71" y="20428"/>
                    <a:pt x="-68" y="21195"/>
                    <a:pt x="208" y="21376"/>
                  </a:cubicBezTo>
                  <a:cubicBezTo>
                    <a:pt x="438" y="21527"/>
                    <a:pt x="1147" y="21547"/>
                    <a:pt x="1535" y="21413"/>
                  </a:cubicBezTo>
                  <a:cubicBezTo>
                    <a:pt x="1675" y="21366"/>
                    <a:pt x="1894" y="21296"/>
                    <a:pt x="2026" y="21262"/>
                  </a:cubicBezTo>
                  <a:cubicBezTo>
                    <a:pt x="2725" y="21079"/>
                    <a:pt x="4834" y="19837"/>
                    <a:pt x="5317" y="19329"/>
                  </a:cubicBezTo>
                  <a:cubicBezTo>
                    <a:pt x="5415" y="19225"/>
                    <a:pt x="5626" y="19049"/>
                    <a:pt x="5779" y="18931"/>
                  </a:cubicBezTo>
                  <a:cubicBezTo>
                    <a:pt x="6025" y="18741"/>
                    <a:pt x="6309" y="18392"/>
                    <a:pt x="6731" y="17737"/>
                  </a:cubicBezTo>
                  <a:cubicBezTo>
                    <a:pt x="6850" y="17554"/>
                    <a:pt x="6862" y="17731"/>
                    <a:pt x="6904" y="19405"/>
                  </a:cubicBezTo>
                  <a:cubicBezTo>
                    <a:pt x="6941" y="20820"/>
                    <a:pt x="6983" y="21301"/>
                    <a:pt x="7078" y="21376"/>
                  </a:cubicBezTo>
                  <a:cubicBezTo>
                    <a:pt x="7183" y="21459"/>
                    <a:pt x="7500" y="21489"/>
                    <a:pt x="9041" y="21489"/>
                  </a:cubicBezTo>
                  <a:cubicBezTo>
                    <a:pt x="10043" y="21490"/>
                    <a:pt x="10887" y="21508"/>
                    <a:pt x="10917" y="21527"/>
                  </a:cubicBezTo>
                  <a:cubicBezTo>
                    <a:pt x="11028" y="21600"/>
                    <a:pt x="12135" y="21544"/>
                    <a:pt x="12505" y="21451"/>
                  </a:cubicBezTo>
                  <a:cubicBezTo>
                    <a:pt x="12715" y="21399"/>
                    <a:pt x="13029" y="21328"/>
                    <a:pt x="13197" y="21300"/>
                  </a:cubicBezTo>
                  <a:cubicBezTo>
                    <a:pt x="13855" y="21190"/>
                    <a:pt x="15940" y="20455"/>
                    <a:pt x="16517" y="20125"/>
                  </a:cubicBezTo>
                  <a:cubicBezTo>
                    <a:pt x="18397" y="19047"/>
                    <a:pt x="19644" y="18036"/>
                    <a:pt x="20385" y="16979"/>
                  </a:cubicBezTo>
                  <a:cubicBezTo>
                    <a:pt x="20573" y="16712"/>
                    <a:pt x="20832" y="16350"/>
                    <a:pt x="20962" y="16164"/>
                  </a:cubicBezTo>
                  <a:cubicBezTo>
                    <a:pt x="21092" y="15979"/>
                    <a:pt x="21222" y="15722"/>
                    <a:pt x="21251" y="15596"/>
                  </a:cubicBezTo>
                  <a:cubicBezTo>
                    <a:pt x="21280" y="15470"/>
                    <a:pt x="21341" y="15305"/>
                    <a:pt x="21395" y="15236"/>
                  </a:cubicBezTo>
                  <a:cubicBezTo>
                    <a:pt x="21529" y="15065"/>
                    <a:pt x="21506" y="12063"/>
                    <a:pt x="21366" y="11654"/>
                  </a:cubicBezTo>
                  <a:cubicBezTo>
                    <a:pt x="21200" y="11166"/>
                    <a:pt x="20945" y="10708"/>
                    <a:pt x="20472" y="10006"/>
                  </a:cubicBezTo>
                  <a:cubicBezTo>
                    <a:pt x="19507" y="8576"/>
                    <a:pt x="17870" y="7345"/>
                    <a:pt x="15709" y="6405"/>
                  </a:cubicBezTo>
                  <a:cubicBezTo>
                    <a:pt x="14649" y="5945"/>
                    <a:pt x="13714" y="5647"/>
                    <a:pt x="13284" y="5647"/>
                  </a:cubicBezTo>
                  <a:cubicBezTo>
                    <a:pt x="13115" y="5647"/>
                    <a:pt x="12886" y="5616"/>
                    <a:pt x="12793" y="5572"/>
                  </a:cubicBezTo>
                  <a:cubicBezTo>
                    <a:pt x="12612" y="5485"/>
                    <a:pt x="12641" y="5476"/>
                    <a:pt x="13082" y="4852"/>
                  </a:cubicBezTo>
                  <a:cubicBezTo>
                    <a:pt x="13147" y="4759"/>
                    <a:pt x="13168" y="4261"/>
                    <a:pt x="13168" y="3582"/>
                  </a:cubicBezTo>
                  <a:cubicBezTo>
                    <a:pt x="13168" y="2629"/>
                    <a:pt x="13158" y="2431"/>
                    <a:pt x="12995" y="2161"/>
                  </a:cubicBezTo>
                  <a:cubicBezTo>
                    <a:pt x="12719" y="1701"/>
                    <a:pt x="12138" y="1172"/>
                    <a:pt x="11725" y="986"/>
                  </a:cubicBezTo>
                  <a:cubicBezTo>
                    <a:pt x="11527" y="896"/>
                    <a:pt x="11151" y="709"/>
                    <a:pt x="10888" y="588"/>
                  </a:cubicBezTo>
                  <a:cubicBezTo>
                    <a:pt x="10037" y="198"/>
                    <a:pt x="9138" y="0"/>
                    <a:pt x="8319" y="0"/>
                  </a:cubicBezTo>
                  <a:close/>
                  <a:moveTo>
                    <a:pt x="9127" y="6747"/>
                  </a:moveTo>
                  <a:lnTo>
                    <a:pt x="9445" y="6860"/>
                  </a:lnTo>
                  <a:cubicBezTo>
                    <a:pt x="9642" y="6926"/>
                    <a:pt x="10138" y="6984"/>
                    <a:pt x="10744" y="7012"/>
                  </a:cubicBezTo>
                  <a:cubicBezTo>
                    <a:pt x="11281" y="7037"/>
                    <a:pt x="11786" y="7079"/>
                    <a:pt x="11869" y="7107"/>
                  </a:cubicBezTo>
                  <a:cubicBezTo>
                    <a:pt x="11953" y="7134"/>
                    <a:pt x="12210" y="7199"/>
                    <a:pt x="12447" y="7258"/>
                  </a:cubicBezTo>
                  <a:cubicBezTo>
                    <a:pt x="12684" y="7317"/>
                    <a:pt x="13000" y="7400"/>
                    <a:pt x="13140" y="7448"/>
                  </a:cubicBezTo>
                  <a:cubicBezTo>
                    <a:pt x="13279" y="7496"/>
                    <a:pt x="13457" y="7542"/>
                    <a:pt x="13544" y="7542"/>
                  </a:cubicBezTo>
                  <a:cubicBezTo>
                    <a:pt x="13875" y="7542"/>
                    <a:pt x="14940" y="8001"/>
                    <a:pt x="15853" y="8547"/>
                  </a:cubicBezTo>
                  <a:cubicBezTo>
                    <a:pt x="16502" y="8934"/>
                    <a:pt x="17461" y="9759"/>
                    <a:pt x="17787" y="10214"/>
                  </a:cubicBezTo>
                  <a:cubicBezTo>
                    <a:pt x="18820" y="11654"/>
                    <a:pt x="18887" y="11865"/>
                    <a:pt x="18942" y="13265"/>
                  </a:cubicBezTo>
                  <a:cubicBezTo>
                    <a:pt x="18987" y="14419"/>
                    <a:pt x="18809" y="15159"/>
                    <a:pt x="18335" y="15861"/>
                  </a:cubicBezTo>
                  <a:cubicBezTo>
                    <a:pt x="17778" y="16688"/>
                    <a:pt x="17417" y="17159"/>
                    <a:pt x="17181" y="17358"/>
                  </a:cubicBezTo>
                  <a:cubicBezTo>
                    <a:pt x="17029" y="17486"/>
                    <a:pt x="16793" y="17692"/>
                    <a:pt x="16661" y="17813"/>
                  </a:cubicBezTo>
                  <a:cubicBezTo>
                    <a:pt x="16033" y="18392"/>
                    <a:pt x="14055" y="19317"/>
                    <a:pt x="13168" y="19443"/>
                  </a:cubicBezTo>
                  <a:cubicBezTo>
                    <a:pt x="12998" y="19467"/>
                    <a:pt x="12823" y="19525"/>
                    <a:pt x="12793" y="19556"/>
                  </a:cubicBezTo>
                  <a:cubicBezTo>
                    <a:pt x="12763" y="19588"/>
                    <a:pt x="12596" y="19613"/>
                    <a:pt x="12418" y="19613"/>
                  </a:cubicBezTo>
                  <a:cubicBezTo>
                    <a:pt x="12240" y="19613"/>
                    <a:pt x="11960" y="19633"/>
                    <a:pt x="11812" y="19670"/>
                  </a:cubicBezTo>
                  <a:cubicBezTo>
                    <a:pt x="11664" y="19707"/>
                    <a:pt x="11063" y="19756"/>
                    <a:pt x="10484" y="19784"/>
                  </a:cubicBezTo>
                  <a:cubicBezTo>
                    <a:pt x="9905" y="19811"/>
                    <a:pt x="9386" y="19855"/>
                    <a:pt x="9300" y="19879"/>
                  </a:cubicBezTo>
                  <a:cubicBezTo>
                    <a:pt x="9198" y="19907"/>
                    <a:pt x="9117" y="19897"/>
                    <a:pt x="9069" y="19822"/>
                  </a:cubicBezTo>
                  <a:cubicBezTo>
                    <a:pt x="9030" y="19759"/>
                    <a:pt x="8981" y="18066"/>
                    <a:pt x="8954" y="16070"/>
                  </a:cubicBezTo>
                  <a:lnTo>
                    <a:pt x="8896" y="12450"/>
                  </a:lnTo>
                  <a:lnTo>
                    <a:pt x="9733" y="12735"/>
                  </a:lnTo>
                  <a:cubicBezTo>
                    <a:pt x="10377" y="12954"/>
                    <a:pt x="10656" y="13001"/>
                    <a:pt x="11003" y="13000"/>
                  </a:cubicBezTo>
                  <a:cubicBezTo>
                    <a:pt x="11648" y="12998"/>
                    <a:pt x="11716" y="12948"/>
                    <a:pt x="11754" y="12488"/>
                  </a:cubicBezTo>
                  <a:cubicBezTo>
                    <a:pt x="11800" y="11926"/>
                    <a:pt x="11699" y="11823"/>
                    <a:pt x="10859" y="11636"/>
                  </a:cubicBezTo>
                  <a:cubicBezTo>
                    <a:pt x="10337" y="11519"/>
                    <a:pt x="10038" y="11409"/>
                    <a:pt x="9676" y="11181"/>
                  </a:cubicBezTo>
                  <a:lnTo>
                    <a:pt x="9214" y="10878"/>
                  </a:lnTo>
                  <a:lnTo>
                    <a:pt x="9214" y="10252"/>
                  </a:lnTo>
                  <a:cubicBezTo>
                    <a:pt x="9214" y="9809"/>
                    <a:pt x="9252" y="9564"/>
                    <a:pt x="9358" y="9418"/>
                  </a:cubicBezTo>
                  <a:cubicBezTo>
                    <a:pt x="9574" y="9123"/>
                    <a:pt x="10399" y="8733"/>
                    <a:pt x="11032" y="8641"/>
                  </a:cubicBezTo>
                  <a:cubicBezTo>
                    <a:pt x="11169" y="8622"/>
                    <a:pt x="11383" y="8562"/>
                    <a:pt x="11523" y="8490"/>
                  </a:cubicBezTo>
                  <a:cubicBezTo>
                    <a:pt x="11751" y="8372"/>
                    <a:pt x="11783" y="8311"/>
                    <a:pt x="11783" y="7959"/>
                  </a:cubicBezTo>
                  <a:cubicBezTo>
                    <a:pt x="11783" y="7654"/>
                    <a:pt x="11749" y="7530"/>
                    <a:pt x="11610" y="7448"/>
                  </a:cubicBezTo>
                  <a:cubicBezTo>
                    <a:pt x="11286" y="7255"/>
                    <a:pt x="10837" y="7260"/>
                    <a:pt x="9964" y="7467"/>
                  </a:cubicBezTo>
                  <a:cubicBezTo>
                    <a:pt x="9518" y="7572"/>
                    <a:pt x="9135" y="7643"/>
                    <a:pt x="9098" y="7618"/>
                  </a:cubicBezTo>
                  <a:cubicBezTo>
                    <a:pt x="9061" y="7593"/>
                    <a:pt x="9041" y="7391"/>
                    <a:pt x="9069" y="7163"/>
                  </a:cubicBezTo>
                  <a:lnTo>
                    <a:pt x="9127" y="6747"/>
                  </a:lnTo>
                  <a:close/>
                  <a:moveTo>
                    <a:pt x="6962" y="7031"/>
                  </a:moveTo>
                  <a:lnTo>
                    <a:pt x="6933" y="10802"/>
                  </a:lnTo>
                  <a:cubicBezTo>
                    <a:pt x="6924" y="12881"/>
                    <a:pt x="6897" y="14597"/>
                    <a:pt x="6876" y="14611"/>
                  </a:cubicBezTo>
                  <a:cubicBezTo>
                    <a:pt x="6855" y="14624"/>
                    <a:pt x="6768" y="14486"/>
                    <a:pt x="6674" y="14288"/>
                  </a:cubicBezTo>
                  <a:cubicBezTo>
                    <a:pt x="6579" y="14091"/>
                    <a:pt x="6365" y="13716"/>
                    <a:pt x="6183" y="13474"/>
                  </a:cubicBezTo>
                  <a:cubicBezTo>
                    <a:pt x="5723" y="12863"/>
                    <a:pt x="5468" y="12405"/>
                    <a:pt x="5461" y="12071"/>
                  </a:cubicBezTo>
                  <a:cubicBezTo>
                    <a:pt x="5458" y="11916"/>
                    <a:pt x="5393" y="11552"/>
                    <a:pt x="5317" y="11275"/>
                  </a:cubicBezTo>
                  <a:cubicBezTo>
                    <a:pt x="5008" y="10155"/>
                    <a:pt x="5268" y="8837"/>
                    <a:pt x="5952" y="7997"/>
                  </a:cubicBezTo>
                  <a:cubicBezTo>
                    <a:pt x="6180" y="7717"/>
                    <a:pt x="6513" y="7384"/>
                    <a:pt x="6674" y="7258"/>
                  </a:cubicBezTo>
                  <a:lnTo>
                    <a:pt x="6962" y="703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397" name="Raggruppa"/>
          <p:cNvGrpSpPr/>
          <p:nvPr/>
        </p:nvGrpSpPr>
        <p:grpSpPr>
          <a:xfrm>
            <a:off x="2777090" y="7507067"/>
            <a:ext cx="18829820" cy="5027661"/>
            <a:chOff x="0" y="0"/>
            <a:chExt cx="18829818" cy="5027659"/>
          </a:xfrm>
        </p:grpSpPr>
        <p:sp>
          <p:nvSpPr>
            <p:cNvPr id="395" name="Rettangolo"/>
            <p:cNvSpPr/>
            <p:nvPr/>
          </p:nvSpPr>
          <p:spPr>
            <a:xfrm>
              <a:off x="0" y="0"/>
              <a:ext cx="18829819" cy="5027660"/>
            </a:xfrm>
            <a:prstGeom prst="rect">
              <a:avLst/>
            </a:prstGeom>
            <a:solidFill>
              <a:schemeClr val="accent6">
                <a:hueOff val="10811956"/>
                <a:satOff val="-58544"/>
                <a:lumOff val="-9736"/>
              </a:schemeClr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96" name="MECCANISMI PATOGENETICI IPOTIZZATI"/>
            <p:cNvSpPr txBox="1"/>
            <p:nvPr/>
          </p:nvSpPr>
          <p:spPr>
            <a:xfrm>
              <a:off x="4229403" y="11332"/>
              <a:ext cx="10371012" cy="787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lnSpc>
                  <a:spcPct val="130000"/>
                </a:lnSpc>
                <a:defRPr sz="4500" spc="-135">
                  <a:solidFill>
                    <a:srgbClr val="FFA221"/>
                  </a:solidFill>
                </a:defRPr>
              </a:lvl1pPr>
            </a:lstStyle>
            <a:p>
              <a:r>
                <a:t>MECCANISMI PATOGENETICI IPOTIZZATI</a:t>
              </a:r>
            </a:p>
          </p:txBody>
        </p:sp>
      </p:grpSp>
      <p:sp>
        <p:nvSpPr>
          <p:cNvPr id="398" name="I dati a tal proposito sono discordanti e talvolta confusi…"/>
          <p:cNvSpPr txBox="1"/>
          <p:nvPr/>
        </p:nvSpPr>
        <p:spPr>
          <a:xfrm>
            <a:off x="343065" y="3718984"/>
            <a:ext cx="23607089" cy="1807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pPr marL="419100" lvl="1" indent="-355600" algn="just" defTabSz="1643062">
              <a:spcBef>
                <a:spcPts val="8400"/>
              </a:spcBef>
              <a:buSzPct val="95000"/>
              <a:buBlip>
                <a:blip r:embed="rId6"/>
              </a:buBlip>
              <a:defRPr sz="4600"/>
            </a:pPr>
            <a:r>
              <a:t> I dati a tal proposito sono discordanti e talvolta confusi</a:t>
            </a:r>
          </a:p>
          <a:p>
            <a:pPr marL="419100" lvl="1" indent="-355600" algn="just" defTabSz="1643062">
              <a:spcBef>
                <a:spcPts val="3000"/>
              </a:spcBef>
              <a:buSzPct val="95000"/>
              <a:buBlip>
                <a:blip r:embed="rId6"/>
              </a:buBlip>
              <a:defRPr sz="4600"/>
            </a:pPr>
            <a:r>
              <a:t> Alcuni risultati propendono per</a:t>
            </a:r>
          </a:p>
        </p:txBody>
      </p:sp>
      <p:grpSp>
        <p:nvGrpSpPr>
          <p:cNvPr id="401" name="Raggruppa"/>
          <p:cNvGrpSpPr/>
          <p:nvPr/>
        </p:nvGrpSpPr>
        <p:grpSpPr>
          <a:xfrm>
            <a:off x="3849358" y="5666486"/>
            <a:ext cx="4472584" cy="1890905"/>
            <a:chOff x="0" y="0"/>
            <a:chExt cx="4472582" cy="1890904"/>
          </a:xfrm>
        </p:grpSpPr>
        <p:sp>
          <p:nvSpPr>
            <p:cNvPr id="399" name="Ovale"/>
            <p:cNvSpPr/>
            <p:nvPr/>
          </p:nvSpPr>
          <p:spPr>
            <a:xfrm>
              <a:off x="0" y="0"/>
              <a:ext cx="4472583" cy="1281099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hueOff val="-1101185"/>
                    <a:satOff val="4910"/>
                    <a:lumOff val="-14610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00" name="MIGLIORAMENTO DEI…"/>
            <p:cNvSpPr/>
            <p:nvPr/>
          </p:nvSpPr>
          <p:spPr>
            <a:xfrm>
              <a:off x="2236291" y="62090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000" spc="-150"/>
              </a:pPr>
              <a:r>
                <a:t>MIGLIORAMENTO DEI</a:t>
              </a:r>
            </a:p>
            <a:p>
              <a:pPr>
                <a:defRPr sz="3000" spc="-150"/>
              </a:pPr>
              <a:r>
                <a:t>SINTOMI DA GERD</a:t>
              </a:r>
            </a:p>
          </p:txBody>
        </p:sp>
      </p:grpSp>
      <p:grpSp>
        <p:nvGrpSpPr>
          <p:cNvPr id="404" name="Raggruppa"/>
          <p:cNvGrpSpPr/>
          <p:nvPr/>
        </p:nvGrpSpPr>
        <p:grpSpPr>
          <a:xfrm>
            <a:off x="9955708" y="5666486"/>
            <a:ext cx="4472584" cy="1890905"/>
            <a:chOff x="0" y="0"/>
            <a:chExt cx="4472582" cy="1890904"/>
          </a:xfrm>
        </p:grpSpPr>
        <p:sp>
          <p:nvSpPr>
            <p:cNvPr id="402" name="Ovale"/>
            <p:cNvSpPr/>
            <p:nvPr/>
          </p:nvSpPr>
          <p:spPr>
            <a:xfrm>
              <a:off x="0" y="0"/>
              <a:ext cx="4472583" cy="1281099"/>
            </a:xfrm>
            <a:prstGeom prst="ellipse">
              <a:avLst/>
            </a:prstGeom>
            <a:solidFill>
              <a:srgbClr val="C82D1D"/>
            </a:solidFill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821531">
                <a:defRPr sz="5000">
                  <a:effectLst>
                    <a:outerShdw blurRad="38100" dist="64529" dir="2700000" rotWithShape="0">
                      <a:srgbClr val="000000">
                        <a:alpha val="48275"/>
                      </a:srgbClr>
                    </a:outerShdw>
                  </a:effectLst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/>
            </a:p>
          </p:txBody>
        </p:sp>
        <p:sp>
          <p:nvSpPr>
            <p:cNvPr id="403" name="PEGGIORAMENTO DEI…"/>
            <p:cNvSpPr/>
            <p:nvPr/>
          </p:nvSpPr>
          <p:spPr>
            <a:xfrm>
              <a:off x="2236291" y="62090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000" spc="-150"/>
              </a:pPr>
              <a:r>
                <a:t>PEGGIORAMENTO DEI</a:t>
              </a:r>
            </a:p>
            <a:p>
              <a:pPr>
                <a:defRPr sz="3000" spc="-150"/>
              </a:pPr>
              <a:r>
                <a:t>SINTOMI DA GERD</a:t>
              </a:r>
            </a:p>
          </p:txBody>
        </p:sp>
      </p:grpSp>
      <p:grpSp>
        <p:nvGrpSpPr>
          <p:cNvPr id="407" name="Raggruppa"/>
          <p:cNvGrpSpPr/>
          <p:nvPr/>
        </p:nvGrpSpPr>
        <p:grpSpPr>
          <a:xfrm>
            <a:off x="16062058" y="5666486"/>
            <a:ext cx="4472584" cy="1890905"/>
            <a:chOff x="0" y="0"/>
            <a:chExt cx="4472582" cy="1890904"/>
          </a:xfrm>
        </p:grpSpPr>
        <p:sp>
          <p:nvSpPr>
            <p:cNvPr id="405" name="Ovale"/>
            <p:cNvSpPr/>
            <p:nvPr/>
          </p:nvSpPr>
          <p:spPr>
            <a:xfrm>
              <a:off x="0" y="0"/>
              <a:ext cx="4472583" cy="1281099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06" name="INSORGENZA DI…"/>
            <p:cNvSpPr/>
            <p:nvPr/>
          </p:nvSpPr>
          <p:spPr>
            <a:xfrm>
              <a:off x="2236291" y="62090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000" spc="-150"/>
              </a:pPr>
              <a:r>
                <a:t>INSORGENZA DI</a:t>
              </a:r>
            </a:p>
            <a:p>
              <a:pPr>
                <a:defRPr sz="3000" spc="-150"/>
              </a:pPr>
              <a:r>
                <a:t>GERD DE NOVO</a:t>
              </a:r>
            </a:p>
          </p:txBody>
        </p:sp>
      </p:grpSp>
      <p:grpSp>
        <p:nvGrpSpPr>
          <p:cNvPr id="411" name="Raggruppa"/>
          <p:cNvGrpSpPr/>
          <p:nvPr/>
        </p:nvGrpSpPr>
        <p:grpSpPr>
          <a:xfrm>
            <a:off x="3115776" y="8412135"/>
            <a:ext cx="8689068" cy="3879511"/>
            <a:chOff x="0" y="0"/>
            <a:chExt cx="8689067" cy="3879510"/>
          </a:xfrm>
        </p:grpSpPr>
        <p:sp>
          <p:nvSpPr>
            <p:cNvPr id="408" name="Rettangolo"/>
            <p:cNvSpPr/>
            <p:nvPr/>
          </p:nvSpPr>
          <p:spPr>
            <a:xfrm>
              <a:off x="0" y="42671"/>
              <a:ext cx="8689068" cy="383684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hueOff val="-1101185"/>
                    <a:satOff val="4910"/>
                    <a:lumOff val="-14610"/>
                  </a:schemeClr>
                </a:gs>
              </a:gsLst>
              <a:lin ang="5400000" scaled="0"/>
            </a:gradFill>
            <a:ln w="12700" cap="flat">
              <a:solidFill>
                <a:srgbClr val="FFFFFF"/>
              </a:solidFill>
              <a:prstDash val="solid"/>
              <a:miter lim="400000"/>
            </a:ln>
            <a:effectLst>
              <a:outerShdw blurRad="127000" dist="76200" dir="27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09" name="RIDUZIONE DEL NUMERO DELLE CELLULE OXINTICHE ACIDO SECERNENTI…"/>
            <p:cNvSpPr txBox="1"/>
            <p:nvPr/>
          </p:nvSpPr>
          <p:spPr>
            <a:xfrm>
              <a:off x="136686" y="922791"/>
              <a:ext cx="8415696" cy="2872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just">
                <a:defRPr sz="3000" spc="-150"/>
              </a:pPr>
              <a:r>
                <a:t>RIDUZIONE DEL NUMERO DELLE CELLULE OXINTICHE ACIDO SECERNENTI</a:t>
              </a:r>
            </a:p>
            <a:p>
              <a:pPr algn="just">
                <a:lnSpc>
                  <a:spcPct val="50000"/>
                </a:lnSpc>
                <a:defRPr sz="3000" spc="-150"/>
              </a:pPr>
              <a:endParaRPr/>
            </a:p>
            <a:p>
              <a:pPr algn="just">
                <a:defRPr sz="3000" spc="-150"/>
              </a:pPr>
              <a:r>
                <a:t>ACCELERATO TEMPO DI SVUOTAMENTO GASTRICO</a:t>
              </a:r>
            </a:p>
            <a:p>
              <a:pPr algn="just">
                <a:lnSpc>
                  <a:spcPct val="50000"/>
                </a:lnSpc>
                <a:defRPr sz="3000" spc="-150"/>
              </a:pPr>
              <a:endParaRPr/>
            </a:p>
            <a:p>
              <a:pPr algn="just">
                <a:defRPr sz="3000" spc="-150"/>
              </a:pPr>
              <a:r>
                <a:t>DIMAGRIMENTO POST-OPERATORIO</a:t>
              </a:r>
            </a:p>
          </p:txBody>
        </p:sp>
        <p:sp>
          <p:nvSpPr>
            <p:cNvPr id="410" name="MIGLIORAMENTO DEI SINTOMI DA GERD"/>
            <p:cNvSpPr txBox="1"/>
            <p:nvPr/>
          </p:nvSpPr>
          <p:spPr>
            <a:xfrm>
              <a:off x="136686" y="0"/>
              <a:ext cx="8415696" cy="898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500" spc="-175">
                  <a:solidFill>
                    <a:srgbClr val="FFA221"/>
                  </a:solidFill>
                </a:defRPr>
              </a:lvl1pPr>
            </a:lstStyle>
            <a:p>
              <a:r>
                <a:t>MIGLIORAMENTO DEI SINTOMI DA GERD</a:t>
              </a:r>
            </a:p>
          </p:txBody>
        </p:sp>
      </p:grpSp>
      <p:grpSp>
        <p:nvGrpSpPr>
          <p:cNvPr id="415" name="Raggruppa"/>
          <p:cNvGrpSpPr/>
          <p:nvPr/>
        </p:nvGrpSpPr>
        <p:grpSpPr>
          <a:xfrm>
            <a:off x="12488375" y="8392571"/>
            <a:ext cx="8689069" cy="3918638"/>
            <a:chOff x="0" y="0"/>
            <a:chExt cx="8689067" cy="3918637"/>
          </a:xfrm>
        </p:grpSpPr>
        <p:sp>
          <p:nvSpPr>
            <p:cNvPr id="412" name="Rettangolo"/>
            <p:cNvSpPr/>
            <p:nvPr/>
          </p:nvSpPr>
          <p:spPr>
            <a:xfrm>
              <a:off x="0" y="42671"/>
              <a:ext cx="8689068" cy="3843499"/>
            </a:xfrm>
            <a:prstGeom prst="rect">
              <a:avLst/>
            </a:prstGeom>
            <a:gradFill flip="none" rotWithShape="1">
              <a:gsLst>
                <a:gs pos="0">
                  <a:srgbClr val="FF0C03"/>
                </a:gs>
                <a:gs pos="100000">
                  <a:srgbClr val="8A1F14"/>
                </a:gs>
              </a:gsLst>
              <a:lin ang="5400000" scaled="0"/>
            </a:gradFill>
            <a:ln w="12700" cap="flat">
              <a:solidFill>
                <a:srgbClr val="FFFFFF"/>
              </a:solidFill>
              <a:prstDash val="solid"/>
              <a:miter lim="400000"/>
            </a:ln>
            <a:effectLst>
              <a:outerShdw blurRad="127000" dist="76200" dir="27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13" name="INTERRUZIONE CHIRURGICA DELL’ANGOLO DI HISS…"/>
            <p:cNvSpPr txBox="1"/>
            <p:nvPr/>
          </p:nvSpPr>
          <p:spPr>
            <a:xfrm>
              <a:off x="136686" y="926121"/>
              <a:ext cx="8415696" cy="29925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/>
            <a:p>
              <a:pPr algn="just">
                <a:defRPr sz="3000" spc="-150"/>
              </a:pPr>
              <a:r>
                <a:t>INTERRUZIONE CHIRURGICA DELL’ANGOLO DI HISS</a:t>
              </a:r>
            </a:p>
            <a:p>
              <a:pPr algn="just">
                <a:lnSpc>
                  <a:spcPct val="50000"/>
                </a:lnSpc>
                <a:defRPr sz="3000" spc="-150"/>
              </a:pPr>
              <a:endParaRPr/>
            </a:p>
            <a:p>
              <a:pPr algn="just">
                <a:defRPr sz="3000" spc="-150"/>
              </a:pPr>
              <a:r>
                <a:t>RIDUZIONE TONO LES (RESEZIONE FIBRE FIONDA)</a:t>
              </a:r>
            </a:p>
            <a:p>
              <a:pPr algn="just">
                <a:lnSpc>
                  <a:spcPct val="50000"/>
                </a:lnSpc>
                <a:defRPr sz="3000" spc="-150"/>
              </a:pPr>
              <a:endParaRPr/>
            </a:p>
            <a:p>
              <a:pPr algn="just">
                <a:defRPr sz="3000" spc="-150"/>
              </a:pPr>
              <a:r>
                <a:t>AUMENTO PRESSIONE NELLA MANICA</a:t>
              </a:r>
            </a:p>
          </p:txBody>
        </p:sp>
        <p:sp>
          <p:nvSpPr>
            <p:cNvPr id="414" name="PEGGIORAMENTO DEI SINTOMI DA GERD"/>
            <p:cNvSpPr txBox="1"/>
            <p:nvPr/>
          </p:nvSpPr>
          <p:spPr>
            <a:xfrm>
              <a:off x="136686" y="0"/>
              <a:ext cx="8415696" cy="898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500" spc="-175">
                  <a:solidFill>
                    <a:srgbClr val="FFA221"/>
                  </a:solidFill>
                </a:defRPr>
              </a:lvl1pPr>
            </a:lstStyle>
            <a:p>
              <a:r>
                <a:t>PEGGIORAMENTO DEI SINTOMI DA GERD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5" animBg="1" advAuto="0"/>
      <p:bldP spid="398" grpId="1" build="p" bldLvl="5" animBg="1" advAuto="0"/>
      <p:bldP spid="401" grpId="2" animBg="1" advAuto="0"/>
      <p:bldP spid="404" grpId="3" animBg="1" advAuto="0"/>
      <p:bldP spid="407" grpId="4" animBg="1" advAuto="0"/>
      <p:bldP spid="411" grpId="6" animBg="1" advAuto="0"/>
      <p:bldP spid="415" grpId="7" animBg="1" advAuto="0"/>
    </p:bld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1783</Words>
  <Application>Microsoft Macintosh PowerPoint</Application>
  <PresentationFormat>Personalizzato</PresentationFormat>
  <Paragraphs>388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Calibri</vt:lpstr>
      <vt:lpstr>Helvetica</vt:lpstr>
      <vt:lpstr>Helvetica Light</vt:lpstr>
      <vt:lpstr>Helvetica Neue</vt:lpstr>
      <vt:lpstr>Helvetica Neue Light</vt:lpstr>
      <vt:lpstr>Gradient</vt:lpstr>
      <vt:lpstr>OBESITÁ, CHIRURGIA BARIATRICA E REFLUSSO   MBS &amp; GERD: TOOL DIAGNOSTICI E OPZIONI TERAPEUTICHE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GIUSEPPE GALLORO</cp:lastModifiedBy>
  <cp:revision>4</cp:revision>
  <dcterms:modified xsi:type="dcterms:W3CDTF">2025-05-04T10:03:35Z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d0b24d-6422-44b0-b3de-abb3a9e8c81a_Enabled">
    <vt:lpwstr>true</vt:lpwstr>
  </property>
  <property fmtid="{D5CDD505-2E9C-101B-9397-08002B2CF9AE}" pid="3" name="MSIP_Label_2ad0b24d-6422-44b0-b3de-abb3a9e8c81a_SetDate">
    <vt:lpwstr>2025-05-04T09:59:09Z</vt:lpwstr>
  </property>
  <property fmtid="{D5CDD505-2E9C-101B-9397-08002B2CF9AE}" pid="4" name="MSIP_Label_2ad0b24d-6422-44b0-b3de-abb3a9e8c81a_Method">
    <vt:lpwstr>Standard</vt:lpwstr>
  </property>
  <property fmtid="{D5CDD505-2E9C-101B-9397-08002B2CF9AE}" pid="5" name="MSIP_Label_2ad0b24d-6422-44b0-b3de-abb3a9e8c81a_Name">
    <vt:lpwstr>defa4170-0d19-0005-0004-bc88714345d2</vt:lpwstr>
  </property>
  <property fmtid="{D5CDD505-2E9C-101B-9397-08002B2CF9AE}" pid="6" name="MSIP_Label_2ad0b24d-6422-44b0-b3de-abb3a9e8c81a_SiteId">
    <vt:lpwstr>2fcfe26a-bb62-46b0-b1e3-28f9da0c45fd</vt:lpwstr>
  </property>
  <property fmtid="{D5CDD505-2E9C-101B-9397-08002B2CF9AE}" pid="7" name="MSIP_Label_2ad0b24d-6422-44b0-b3de-abb3a9e8c81a_ActionId">
    <vt:lpwstr>8d5e29b6-5b6f-4303-9127-572a66f4e3ce</vt:lpwstr>
  </property>
  <property fmtid="{D5CDD505-2E9C-101B-9397-08002B2CF9AE}" pid="8" name="MSIP_Label_2ad0b24d-6422-44b0-b3de-abb3a9e8c81a_ContentBits">
    <vt:lpwstr>0</vt:lpwstr>
  </property>
  <property fmtid="{D5CDD505-2E9C-101B-9397-08002B2CF9AE}" pid="9" name="MSIP_Label_2ad0b24d-6422-44b0-b3de-abb3a9e8c81a_Tag">
    <vt:lpwstr>50, 3, 0, 1</vt:lpwstr>
  </property>
</Properties>
</file>